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76" r:id="rId7"/>
    <p:sldId id="270" r:id="rId8"/>
    <p:sldId id="262" r:id="rId9"/>
    <p:sldId id="263" r:id="rId10"/>
    <p:sldId id="264" r:id="rId11"/>
    <p:sldId id="271" r:id="rId12"/>
    <p:sldId id="265" r:id="rId13"/>
    <p:sldId id="277" r:id="rId14"/>
    <p:sldId id="272" r:id="rId15"/>
    <p:sldId id="266" r:id="rId16"/>
    <p:sldId id="267" r:id="rId17"/>
    <p:sldId id="268" r:id="rId18"/>
    <p:sldId id="273" r:id="rId19"/>
    <p:sldId id="269" r:id="rId20"/>
    <p:sldId id="278" r:id="rId21"/>
    <p:sldId id="274" r:id="rId22"/>
    <p:sldId id="257" r:id="rId23"/>
    <p:sldId id="275" r:id="rId2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24/04/2015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24/04/2015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24/04/2015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24/04/2015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24/04/2015</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24/04/2015</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24/04/2015</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24/04/2015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24/04/2015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24/04/2015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24/04/2015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24/04/2015</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9872" y="3108796"/>
            <a:ext cx="2304256" cy="2388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3108796"/>
            <a:ext cx="2376264" cy="23886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2250" y="3140968"/>
            <a:ext cx="2365992" cy="23886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Terminador"/>
          <p:cNvSpPr/>
          <p:nvPr/>
        </p:nvSpPr>
        <p:spPr>
          <a:xfrm>
            <a:off x="395536" y="620688"/>
            <a:ext cx="8208912" cy="949824"/>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dirty="0" smtClean="0">
                <a:latin typeface="Algerian" pitchFamily="82" charset="0"/>
              </a:rPr>
              <a:t>Las tres venidas de Cristo</a:t>
            </a:r>
            <a:endParaRPr lang="es-CO" sz="4000" dirty="0">
              <a:latin typeface="Algerian" pitchFamily="82" charset="0"/>
            </a:endParaRPr>
          </a:p>
        </p:txBody>
      </p:sp>
      <p:sp>
        <p:nvSpPr>
          <p:cNvPr id="7" name="6 Flecha abajo"/>
          <p:cNvSpPr/>
          <p:nvPr/>
        </p:nvSpPr>
        <p:spPr>
          <a:xfrm>
            <a:off x="4139952" y="1914581"/>
            <a:ext cx="936104" cy="1080120"/>
          </a:xfrm>
          <a:prstGeom prst="down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10" name="9 Terminador"/>
          <p:cNvSpPr/>
          <p:nvPr/>
        </p:nvSpPr>
        <p:spPr>
          <a:xfrm>
            <a:off x="1043608" y="5949280"/>
            <a:ext cx="7128792" cy="648072"/>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dirty="0">
                <a:solidFill>
                  <a:schemeClr val="bg1"/>
                </a:solidFill>
              </a:rPr>
              <a:t>Una manifestación de su amor</a:t>
            </a:r>
          </a:p>
        </p:txBody>
      </p:sp>
      <p:sp>
        <p:nvSpPr>
          <p:cNvPr id="11" name="10 Flecha derecha"/>
          <p:cNvSpPr/>
          <p:nvPr/>
        </p:nvSpPr>
        <p:spPr>
          <a:xfrm rot="8905203">
            <a:off x="2101682" y="2083566"/>
            <a:ext cx="2453048" cy="4846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12" name="11 Flecha derecha"/>
          <p:cNvSpPr/>
          <p:nvPr/>
        </p:nvSpPr>
        <p:spPr>
          <a:xfrm rot="1647166">
            <a:off x="4652136" y="2050480"/>
            <a:ext cx="2637453" cy="4846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2066039764"/>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80728"/>
            <a:ext cx="8229600" cy="4968551"/>
          </a:xfrm>
          <a:gradFill>
            <a:gsLst>
              <a:gs pos="0">
                <a:srgbClr val="000000"/>
              </a:gs>
              <a:gs pos="39999">
                <a:srgbClr val="0A128C"/>
              </a:gs>
              <a:gs pos="70000">
                <a:srgbClr val="181CC7"/>
              </a:gs>
              <a:gs pos="88000">
                <a:srgbClr val="7005D4"/>
              </a:gs>
              <a:gs pos="100000">
                <a:srgbClr val="8C3D91"/>
              </a:gs>
            </a:gsLst>
            <a:lin ang="5400000" scaled="0"/>
          </a:gradFill>
        </p:spPr>
        <p:txBody>
          <a:bodyPr>
            <a:normAutofit/>
          </a:bodyPr>
          <a:lstStyle/>
          <a:p>
            <a:pPr marL="0" indent="0">
              <a:buNone/>
            </a:pPr>
            <a:endParaRPr lang="es-CO" dirty="0" smtClean="0"/>
          </a:p>
          <a:p>
            <a:pPr marL="0" indent="0" algn="ctr">
              <a:buNone/>
            </a:pPr>
            <a:r>
              <a:rPr lang="es-CO" sz="4000" dirty="0" smtClean="0"/>
              <a:t>"</a:t>
            </a:r>
            <a:r>
              <a:rPr lang="es-CO" sz="4000" b="1" dirty="0">
                <a:solidFill>
                  <a:srgbClr val="FFFF00"/>
                </a:solidFill>
              </a:rPr>
              <a:t>Las tres venidas de Cristo al mundo"</a:t>
            </a:r>
          </a:p>
          <a:p>
            <a:pPr marL="0" indent="0" algn="ctr">
              <a:buNone/>
            </a:pPr>
            <a:endParaRPr lang="es-CO" sz="4000" b="1" dirty="0" smtClean="0">
              <a:solidFill>
                <a:srgbClr val="FFFF00"/>
              </a:solidFill>
            </a:endParaRPr>
          </a:p>
          <a:p>
            <a:pPr marL="0" indent="0" algn="ctr">
              <a:buNone/>
            </a:pPr>
            <a:r>
              <a:rPr lang="es-CO" sz="4000" b="1" dirty="0" smtClean="0">
                <a:solidFill>
                  <a:srgbClr val="FFFF00"/>
                </a:solidFill>
              </a:rPr>
              <a:t>Cumplimiento de los siete mil años proféticos </a:t>
            </a:r>
          </a:p>
          <a:p>
            <a:pPr marL="0" indent="0" algn="ctr">
              <a:buNone/>
            </a:pPr>
            <a:r>
              <a:rPr lang="es-CO" sz="4000" b="1" dirty="0" smtClean="0">
                <a:solidFill>
                  <a:srgbClr val="FFFF00"/>
                </a:solidFill>
              </a:rPr>
              <a:t> y</a:t>
            </a:r>
          </a:p>
          <a:p>
            <a:pPr marL="0" indent="0" algn="ctr">
              <a:buNone/>
            </a:pPr>
            <a:r>
              <a:rPr lang="es-CO" sz="4000" b="1" dirty="0" smtClean="0">
                <a:solidFill>
                  <a:srgbClr val="FFFF00"/>
                </a:solidFill>
              </a:rPr>
              <a:t>EL </a:t>
            </a:r>
            <a:r>
              <a:rPr lang="es-CO" sz="4000" b="1" dirty="0">
                <a:solidFill>
                  <a:srgbClr val="FFFF00"/>
                </a:solidFill>
              </a:rPr>
              <a:t>PLAN DE SALVACIÓN</a:t>
            </a:r>
          </a:p>
        </p:txBody>
      </p:sp>
    </p:spTree>
    <p:extLst>
      <p:ext uri="{BB962C8B-B14F-4D97-AF65-F5344CB8AC3E}">
        <p14:creationId xmlns:p14="http://schemas.microsoft.com/office/powerpoint/2010/main" val="126886815"/>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699792" y="274638"/>
            <a:ext cx="3960440" cy="1143000"/>
          </a:xfrm>
          <a:solidFill>
            <a:schemeClr val="accent2">
              <a:lumMod val="20000"/>
              <a:lumOff val="80000"/>
            </a:schemeClr>
          </a:solidFill>
        </p:spPr>
        <p:txBody>
          <a:bodyPr/>
          <a:lstStyle/>
          <a:p>
            <a:r>
              <a:rPr lang="es-CO" b="1" dirty="0"/>
              <a:t>INTRODUCCIÓN</a:t>
            </a:r>
          </a:p>
        </p:txBody>
      </p:sp>
      <p:sp>
        <p:nvSpPr>
          <p:cNvPr id="3" name="2 Marcador de contenido"/>
          <p:cNvSpPr>
            <a:spLocks noGrp="1"/>
          </p:cNvSpPr>
          <p:nvPr>
            <p:ph idx="1"/>
          </p:nvPr>
        </p:nvSpPr>
        <p:spPr>
          <a:xfrm>
            <a:off x="457200" y="1600200"/>
            <a:ext cx="8229600" cy="4925144"/>
          </a:xfrm>
          <a:gradFill>
            <a:gsLst>
              <a:gs pos="0">
                <a:srgbClr val="000000"/>
              </a:gs>
              <a:gs pos="39999">
                <a:srgbClr val="0A128C"/>
              </a:gs>
              <a:gs pos="70000">
                <a:srgbClr val="181CC7"/>
              </a:gs>
              <a:gs pos="88000">
                <a:srgbClr val="7005D4"/>
              </a:gs>
              <a:gs pos="100000">
                <a:srgbClr val="8C3D91"/>
              </a:gs>
            </a:gsLst>
            <a:lin ang="5400000" scaled="0"/>
          </a:gradFill>
        </p:spPr>
        <p:txBody>
          <a:bodyPr>
            <a:normAutofit lnSpcReduction="10000"/>
          </a:bodyPr>
          <a:lstStyle/>
          <a:p>
            <a:pPr marL="0" indent="0" algn="ctr">
              <a:buNone/>
            </a:pPr>
            <a:endParaRPr lang="es-CO" sz="3600" dirty="0"/>
          </a:p>
          <a:p>
            <a:pPr marL="0" indent="0" algn="ctr">
              <a:buNone/>
            </a:pPr>
            <a:r>
              <a:rPr lang="es-CO" sz="3600" b="1" dirty="0" smtClean="0">
                <a:solidFill>
                  <a:srgbClr val="FFFF00"/>
                </a:solidFill>
              </a:rPr>
              <a:t>Las tres venidas de Cristo al mundo según la Biblia, como lo veremos, tienen intima relación con la semana literal de la creación de siete días, la cual Dios la convierte proféticamente en siete mil años, relacionada con el plan de Salvación, y que a su vez, Dios la divide en tres etapas. </a:t>
            </a:r>
          </a:p>
        </p:txBody>
      </p:sp>
    </p:spTree>
    <p:extLst>
      <p:ext uri="{BB962C8B-B14F-4D97-AF65-F5344CB8AC3E}">
        <p14:creationId xmlns:p14="http://schemas.microsoft.com/office/powerpoint/2010/main" val="47898341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760640"/>
          </a:xfrm>
          <a:gradFill>
            <a:gsLst>
              <a:gs pos="0">
                <a:srgbClr val="FFEFD1"/>
              </a:gs>
              <a:gs pos="64999">
                <a:srgbClr val="F0EBD5"/>
              </a:gs>
              <a:gs pos="100000">
                <a:srgbClr val="D1C39F"/>
              </a:gs>
            </a:gsLst>
            <a:lin ang="5400000" scaled="0"/>
          </a:gradFill>
        </p:spPr>
        <p:txBody>
          <a:bodyPr>
            <a:normAutofit fontScale="70000" lnSpcReduction="20000"/>
          </a:bodyPr>
          <a:lstStyle/>
          <a:p>
            <a:pPr marL="0" indent="0" algn="ctr">
              <a:buNone/>
            </a:pPr>
            <a:r>
              <a:rPr lang="es-CO" dirty="0"/>
              <a:t>El tema de la salvación en la Palabra de </a:t>
            </a:r>
            <a:r>
              <a:rPr lang="es-CO" dirty="0" smtClean="0"/>
              <a:t>Dos, unido a los siete mil años es </a:t>
            </a:r>
            <a:r>
              <a:rPr lang="es-CO" dirty="0"/>
              <a:t>muy claro, extenso, profundo, maravilloso, asombroso, misterioso, para algunos incomprensible, amoroso pero verdadero.</a:t>
            </a:r>
          </a:p>
          <a:p>
            <a:endParaRPr lang="es-CO" dirty="0"/>
          </a:p>
          <a:p>
            <a:pPr marL="0" indent="0" algn="ctr">
              <a:buNone/>
            </a:pPr>
            <a:r>
              <a:rPr lang="es-CO" dirty="0">
                <a:solidFill>
                  <a:srgbClr val="FF0000"/>
                </a:solidFill>
              </a:rPr>
              <a:t>El plan </a:t>
            </a:r>
            <a:r>
              <a:rPr lang="es-CO" dirty="0" smtClean="0">
                <a:solidFill>
                  <a:srgbClr val="FF0000"/>
                </a:solidFill>
              </a:rPr>
              <a:t>de </a:t>
            </a:r>
            <a:r>
              <a:rPr lang="es-CO" dirty="0">
                <a:solidFill>
                  <a:srgbClr val="FF0000"/>
                </a:solidFill>
              </a:rPr>
              <a:t>salvación </a:t>
            </a:r>
            <a:r>
              <a:rPr lang="es-CO" dirty="0" smtClean="0">
                <a:solidFill>
                  <a:srgbClr val="FF0000"/>
                </a:solidFill>
              </a:rPr>
              <a:t>se le menciona por primer vez en (Gé.3:15), después de que Adán pecara, y no </a:t>
            </a:r>
            <a:r>
              <a:rPr lang="es-CO" dirty="0">
                <a:solidFill>
                  <a:srgbClr val="FF0000"/>
                </a:solidFill>
              </a:rPr>
              <a:t>se ejecutará de una sola vez sino que constará de tres etapas.</a:t>
            </a:r>
          </a:p>
          <a:p>
            <a:endParaRPr lang="es-CO" dirty="0">
              <a:solidFill>
                <a:srgbClr val="FF0000"/>
              </a:solidFill>
            </a:endParaRPr>
          </a:p>
          <a:p>
            <a:pPr marL="0" indent="0" algn="ctr">
              <a:buNone/>
            </a:pPr>
            <a:r>
              <a:rPr lang="es-CO" dirty="0">
                <a:solidFill>
                  <a:srgbClr val="FF0000"/>
                </a:solidFill>
              </a:rPr>
              <a:t>Entender estas tres fases es importante para nuestra vida cristiana. Nuestra comprensión del amor y la paciencia de Dios, del plan de la salvación y del tratamiento que Dios le está dando al pecado, a los pecadores que se arrepienten y a los que no lo hacen, es indispensable para vivir confiados.</a:t>
            </a:r>
          </a:p>
          <a:p>
            <a:endParaRPr lang="es-CO" dirty="0"/>
          </a:p>
          <a:p>
            <a:pPr marL="0" indent="0" algn="ctr">
              <a:buNone/>
            </a:pPr>
            <a:r>
              <a:rPr lang="es-CO" dirty="0"/>
              <a:t>Lee y estudia este tema con oración y profunda meditación y encontrarás un gran incentivo para vivir la vida cristiana con amor, paciencia, conocimiento, fe y esperanza en Dios quien está al control de todo lo que pasa y lo que pasará en lo que resta de la historia de este mundo.</a:t>
            </a:r>
          </a:p>
          <a:p>
            <a:endParaRPr lang="es-CO" dirty="0"/>
          </a:p>
        </p:txBody>
      </p:sp>
    </p:spTree>
    <p:extLst>
      <p:ext uri="{BB962C8B-B14F-4D97-AF65-F5344CB8AC3E}">
        <p14:creationId xmlns:p14="http://schemas.microsoft.com/office/powerpoint/2010/main" val="3382943860"/>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1000"/>
                                        <p:tgtEl>
                                          <p:spTgt spid="3">
                                            <p:txEl>
                                              <p:pRg st="4" end="4"/>
                                            </p:txEl>
                                          </p:spTgt>
                                        </p:tgtEl>
                                      </p:cBhvr>
                                    </p:animEffect>
                                    <p:anim calcmode="lin" valueType="num">
                                      <p:cBhvr>
                                        <p:cTn id="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6" end="6"/>
                                            </p:txEl>
                                          </p:spTgt>
                                        </p:tgtEl>
                                        <p:attrNameLst>
                                          <p:attrName>style.visibility</p:attrName>
                                        </p:attrNameLst>
                                      </p:cBhvr>
                                      <p:to>
                                        <p:strVal val="visible"/>
                                      </p:to>
                                    </p:set>
                                    <p:animEffect transition="in" filter="fade">
                                      <p:cBhvr>
                                        <p:cTn id="12" dur="1000"/>
                                        <p:tgtEl>
                                          <p:spTgt spid="3">
                                            <p:txEl>
                                              <p:pRg st="6" end="6"/>
                                            </p:txEl>
                                          </p:spTgt>
                                        </p:tgtEl>
                                      </p:cBhvr>
                                    </p:animEffect>
                                    <p:anim calcmode="lin" valueType="num">
                                      <p:cBhvr>
                                        <p:cTn id="1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994122"/>
          </a:xfrm>
          <a:solidFill>
            <a:srgbClr val="002060"/>
          </a:solidFill>
        </p:spPr>
        <p:txBody>
          <a:bodyPr>
            <a:normAutofit fontScale="90000"/>
          </a:bodyPr>
          <a:lstStyle/>
          <a:p>
            <a:r>
              <a:rPr lang="es-CO" sz="3600" b="1" dirty="0" smtClean="0">
                <a:solidFill>
                  <a:schemeClr val="bg1"/>
                </a:solidFill>
              </a:rPr>
              <a:t>LA </a:t>
            </a:r>
            <a:r>
              <a:rPr lang="es-CO" sz="3600" b="1" dirty="0">
                <a:solidFill>
                  <a:schemeClr val="bg1"/>
                </a:solidFill>
              </a:rPr>
              <a:t>PRIMERA VENIDA DE CRISTO AL </a:t>
            </a:r>
            <a:r>
              <a:rPr lang="es-CO" sz="3600" b="1" dirty="0" smtClean="0">
                <a:solidFill>
                  <a:schemeClr val="bg1"/>
                </a:solidFill>
              </a:rPr>
              <a:t>MUNDO</a:t>
            </a:r>
            <a:endParaRPr lang="es-CO" b="1" dirty="0">
              <a:solidFill>
                <a:schemeClr val="bg1"/>
              </a:solidFill>
            </a:endParaRPr>
          </a:p>
        </p:txBody>
      </p:sp>
      <p:sp>
        <p:nvSpPr>
          <p:cNvPr id="3" name="2 Marcador de contenido"/>
          <p:cNvSpPr>
            <a:spLocks noGrp="1"/>
          </p:cNvSpPr>
          <p:nvPr>
            <p:ph idx="1"/>
          </p:nvPr>
        </p:nvSpPr>
        <p:spPr>
          <a:xfrm>
            <a:off x="457200" y="1600201"/>
            <a:ext cx="5770984" cy="2404864"/>
          </a:xfrm>
          <a:solidFill>
            <a:schemeClr val="bg1"/>
          </a:solidFill>
        </p:spPr>
        <p:txBody>
          <a:bodyPr>
            <a:normAutofit fontScale="77500" lnSpcReduction="20000"/>
          </a:bodyPr>
          <a:lstStyle/>
          <a:p>
            <a:pPr marL="0" indent="0">
              <a:buNone/>
            </a:pPr>
            <a:r>
              <a:rPr lang="es-CO" dirty="0" smtClean="0"/>
              <a:t>Cualquiera pensaría que lo primero que haría Dios después de que Adán pecó sería aplicar el castigo anunciado, la muerte; pero sorpresa, Dios le promete un  Salvador: «</a:t>
            </a:r>
            <a:r>
              <a:rPr lang="es-CO" dirty="0" smtClean="0">
                <a:latin typeface="Agency FB" pitchFamily="34" charset="0"/>
              </a:rPr>
              <a:t>Enemistad </a:t>
            </a:r>
            <a:r>
              <a:rPr lang="es-CO" dirty="0">
                <a:latin typeface="Agency FB" pitchFamily="34" charset="0"/>
              </a:rPr>
              <a:t>pondré entre ti y la mujer, entre tu linaje y su linaje: </a:t>
            </a:r>
            <a:r>
              <a:rPr lang="es-CO" b="1" dirty="0" smtClean="0">
                <a:latin typeface="Agency FB" pitchFamily="34" charset="0"/>
              </a:rPr>
              <a:t>ÉL TE PISARÁ LA CABEZA</a:t>
            </a:r>
            <a:r>
              <a:rPr lang="es-CO" dirty="0" smtClean="0">
                <a:latin typeface="Agency FB" pitchFamily="34" charset="0"/>
              </a:rPr>
              <a:t> </a:t>
            </a:r>
            <a:r>
              <a:rPr lang="es-CO" dirty="0">
                <a:latin typeface="Agency FB" pitchFamily="34" charset="0"/>
              </a:rPr>
              <a:t>mientras acechas tú su calcañar</a:t>
            </a:r>
            <a:r>
              <a:rPr lang="es-CO" dirty="0" smtClean="0"/>
              <a:t>.» </a:t>
            </a:r>
            <a:r>
              <a:rPr lang="es-CO" dirty="0" smtClean="0">
                <a:solidFill>
                  <a:srgbClr val="FF0000"/>
                </a:solidFill>
              </a:rPr>
              <a:t>Gén.3:15</a:t>
            </a:r>
            <a:r>
              <a:rPr lang="es-CO" dirty="0" smtClean="0"/>
              <a:t>.</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1700808"/>
            <a:ext cx="2670026"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Flecha derecha"/>
          <p:cNvSpPr/>
          <p:nvPr/>
        </p:nvSpPr>
        <p:spPr>
          <a:xfrm rot="20378118">
            <a:off x="7372497" y="2293794"/>
            <a:ext cx="644147"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5" name="4 Rectángulo"/>
          <p:cNvSpPr/>
          <p:nvPr/>
        </p:nvSpPr>
        <p:spPr>
          <a:xfrm>
            <a:off x="467544" y="4437112"/>
            <a:ext cx="8358658" cy="1938992"/>
          </a:xfrm>
          <a:prstGeom prst="rect">
            <a:avLst/>
          </a:prstGeom>
          <a:solidFill>
            <a:schemeClr val="accent6">
              <a:lumMod val="20000"/>
              <a:lumOff val="80000"/>
            </a:schemeClr>
          </a:solidFill>
        </p:spPr>
        <p:txBody>
          <a:bodyPr wrap="square">
            <a:spAutoFit/>
          </a:bodyPr>
          <a:lstStyle/>
          <a:p>
            <a:r>
              <a:rPr lang="es-CO" sz="2400" dirty="0" smtClean="0"/>
              <a:t>Dios siempre cumple lo que promete</a:t>
            </a:r>
            <a:r>
              <a:rPr lang="es-CO" sz="2400" dirty="0"/>
              <a:t>: </a:t>
            </a:r>
            <a:r>
              <a:rPr lang="es-CO" sz="2400" dirty="0" smtClean="0"/>
              <a:t>«</a:t>
            </a:r>
            <a:r>
              <a:rPr lang="es-CO" sz="2400" b="1" dirty="0" smtClean="0">
                <a:latin typeface="Agency FB" pitchFamily="34" charset="0"/>
              </a:rPr>
              <a:t>Pero </a:t>
            </a:r>
            <a:r>
              <a:rPr lang="es-CO" sz="2400" b="1" dirty="0">
                <a:latin typeface="Agency FB" pitchFamily="34" charset="0"/>
              </a:rPr>
              <a:t>cuando vino el </a:t>
            </a:r>
            <a:r>
              <a:rPr lang="es-CO" sz="2400" b="1" u="sng" dirty="0">
                <a:latin typeface="Agency FB" pitchFamily="34" charset="0"/>
              </a:rPr>
              <a:t>cumplimiento del tiempo</a:t>
            </a:r>
            <a:r>
              <a:rPr lang="es-CO" sz="2400" b="1" dirty="0" smtClean="0">
                <a:latin typeface="Agency FB" pitchFamily="34" charset="0"/>
              </a:rPr>
              <a:t>, </a:t>
            </a:r>
            <a:r>
              <a:rPr lang="es-CO" sz="2400" b="1" dirty="0">
                <a:latin typeface="Agency FB" pitchFamily="34" charset="0"/>
              </a:rPr>
              <a:t>Dios envió a su Hijo, nacido de mujer y nacido bajo la </a:t>
            </a:r>
            <a:r>
              <a:rPr lang="es-CO" sz="2400" b="1" dirty="0" smtClean="0">
                <a:latin typeface="Agency FB" pitchFamily="34" charset="0"/>
              </a:rPr>
              <a:t>Ley.</a:t>
            </a:r>
            <a:r>
              <a:rPr lang="es-CO" sz="2400" dirty="0" smtClean="0"/>
              <a:t>» </a:t>
            </a:r>
            <a:r>
              <a:rPr lang="es-CO" sz="2400" dirty="0" smtClean="0">
                <a:solidFill>
                  <a:srgbClr val="FF0000"/>
                </a:solidFill>
              </a:rPr>
              <a:t>(Gál.4:4). </a:t>
            </a:r>
            <a:r>
              <a:rPr lang="es-CO" sz="2400" dirty="0" smtClean="0"/>
              <a:t>Dios no hace </a:t>
            </a:r>
            <a:r>
              <a:rPr lang="es-CO" sz="2400" u="sng" dirty="0" smtClean="0"/>
              <a:t>NADA</a:t>
            </a:r>
            <a:r>
              <a:rPr lang="es-CO" sz="2400" dirty="0" smtClean="0"/>
              <a:t> antes de tiempo, ni pasado el tiempo, y el tiempo mencionado aquí, según la profecía, se refiere a los primeros 4000 mil años de pecado. </a:t>
            </a:r>
          </a:p>
        </p:txBody>
      </p:sp>
    </p:spTree>
    <p:extLst>
      <p:ext uri="{BB962C8B-B14F-4D97-AF65-F5344CB8AC3E}">
        <p14:creationId xmlns:p14="http://schemas.microsoft.com/office/powerpoint/2010/main" val="3733511599"/>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Effect transition="in" filter="barn(inVertical)">
                                      <p:cBhvr>
                                        <p:cTn id="10" dur="500"/>
                                        <p:tgtEl>
                                          <p:spTgt spid="2050"/>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498178"/>
          </a:xfrm>
        </p:spPr>
        <p:txBody>
          <a:bodyPr>
            <a:noAutofit/>
          </a:bodyPr>
          <a:lstStyle/>
          <a:p>
            <a:r>
              <a:rPr lang="es-CO" sz="2800" b="1" dirty="0" smtClean="0"/>
              <a:t>Su primera venida fue humilde,</a:t>
            </a:r>
            <a:br>
              <a:rPr lang="es-CO" sz="2800" b="1" dirty="0" smtClean="0"/>
            </a:br>
            <a:r>
              <a:rPr lang="es-CO" sz="2800" b="1" dirty="0" smtClean="0"/>
              <a:t>vino para morir por nuestros pecados.</a:t>
            </a:r>
            <a:br>
              <a:rPr lang="es-CO" sz="2800" b="1" dirty="0" smtClean="0"/>
            </a:br>
            <a:r>
              <a:rPr lang="es-CO" sz="2800" b="1" dirty="0" smtClean="0"/>
              <a:t> Lo que tu yo debiéramos padecer, lo padeció Él.</a:t>
            </a:r>
            <a:endParaRPr lang="es-CO" sz="2800"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988840"/>
            <a:ext cx="3960440" cy="40202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1988840"/>
            <a:ext cx="3672408" cy="40202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9646480"/>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92688"/>
          </a:xfrm>
          <a:gradFill>
            <a:gsLst>
              <a:gs pos="0">
                <a:srgbClr val="FFEFD1"/>
              </a:gs>
              <a:gs pos="64999">
                <a:srgbClr val="F0EBD5"/>
              </a:gs>
              <a:gs pos="100000">
                <a:srgbClr val="D1C39F"/>
              </a:gs>
            </a:gsLst>
            <a:lin ang="5400000" scaled="0"/>
          </a:gradFill>
        </p:spPr>
        <p:txBody>
          <a:bodyPr>
            <a:normAutofit fontScale="70000" lnSpcReduction="20000"/>
          </a:bodyPr>
          <a:lstStyle/>
          <a:p>
            <a:pPr marL="0" indent="0">
              <a:buNone/>
            </a:pPr>
            <a:r>
              <a:rPr lang="es-CO" sz="3300" dirty="0" smtClean="0"/>
              <a:t>En cada </a:t>
            </a:r>
            <a:r>
              <a:rPr lang="es-CO" sz="3300" dirty="0"/>
              <a:t>una de las tres venidas de Cristo, Satanás sería derrotado. </a:t>
            </a:r>
            <a:r>
              <a:rPr lang="es-CO" sz="3300" dirty="0" smtClean="0"/>
              <a:t>Esta era una batalla a muerte, y Cristo lo  </a:t>
            </a:r>
            <a:r>
              <a:rPr lang="es-CO" sz="3300" dirty="0"/>
              <a:t>venció </a:t>
            </a:r>
            <a:r>
              <a:rPr lang="es-CO" sz="3300" dirty="0" smtClean="0"/>
              <a:t>desde </a:t>
            </a:r>
            <a:r>
              <a:rPr lang="es-CO" sz="3300" dirty="0"/>
              <a:t>su nacimiento hasta su muerte en la cruz al no dejarse vencer por las tentaciones. </a:t>
            </a:r>
            <a:r>
              <a:rPr lang="es-CO" sz="3300" dirty="0">
                <a:solidFill>
                  <a:srgbClr val="FF0000"/>
                </a:solidFill>
              </a:rPr>
              <a:t>(Ver Heb.4:15</a:t>
            </a:r>
            <a:r>
              <a:rPr lang="es-CO" sz="3300" dirty="0" smtClean="0">
                <a:solidFill>
                  <a:srgbClr val="FF0000"/>
                </a:solidFill>
              </a:rPr>
              <a:t>). </a:t>
            </a:r>
            <a:r>
              <a:rPr lang="es-CO" sz="3300" dirty="0" smtClean="0"/>
              <a:t>Y si tu quieres vencerlo también, debes colocarte de lado de Cristo.  (</a:t>
            </a:r>
            <a:r>
              <a:rPr lang="es-CO" sz="3300" dirty="0" smtClean="0">
                <a:solidFill>
                  <a:srgbClr val="FF0000"/>
                </a:solidFill>
              </a:rPr>
              <a:t>Ver Apoc.12:11).</a:t>
            </a:r>
            <a:endParaRPr lang="es-CO" sz="3300" dirty="0">
              <a:solidFill>
                <a:srgbClr val="FF0000"/>
              </a:solidFill>
            </a:endParaRPr>
          </a:p>
          <a:p>
            <a:pPr marL="0" indent="0">
              <a:buNone/>
            </a:pPr>
            <a:endParaRPr lang="es-CO" sz="3300" b="1" dirty="0" smtClean="0">
              <a:solidFill>
                <a:srgbClr val="FF0000"/>
              </a:solidFill>
            </a:endParaRPr>
          </a:p>
          <a:p>
            <a:pPr marL="0" indent="0">
              <a:buNone/>
            </a:pPr>
            <a:r>
              <a:rPr lang="es-CO" sz="3300" b="1" dirty="0" smtClean="0">
                <a:solidFill>
                  <a:srgbClr val="FF0000"/>
                </a:solidFill>
              </a:rPr>
              <a:t>1) </a:t>
            </a:r>
            <a:r>
              <a:rPr lang="es-CO" dirty="0" smtClean="0"/>
              <a:t>Los </a:t>
            </a:r>
            <a:r>
              <a:rPr lang="es-CO" dirty="0"/>
              <a:t>nombres en la Biblia normalmente tienen mucho que decirnos del personaje que los porta, y en el Hijo de Dios se ve esta idea claramente expresada.</a:t>
            </a:r>
          </a:p>
          <a:p>
            <a:endParaRPr lang="es-CO" dirty="0"/>
          </a:p>
          <a:p>
            <a:pPr marL="0" indent="0">
              <a:buNone/>
            </a:pPr>
            <a:r>
              <a:rPr lang="es-CO" sz="3300" b="1" dirty="0">
                <a:solidFill>
                  <a:srgbClr val="FF0000"/>
                </a:solidFill>
              </a:rPr>
              <a:t>2)        </a:t>
            </a:r>
            <a:r>
              <a:rPr lang="es-CO" dirty="0"/>
              <a:t>El nombre Jesús, según el Comentario Bíblico Adventista tomo 5 página 270, significa “</a:t>
            </a:r>
            <a:r>
              <a:rPr lang="es-CO" u="sng" dirty="0"/>
              <a:t>JEHOVÁ ES SALVACIÓN</a:t>
            </a:r>
            <a:r>
              <a:rPr lang="es-CO" dirty="0"/>
              <a:t>”. Este nombre fue el que el ángel Gabriel le dijo a José que le pusiera al Hijo de Dios, </a:t>
            </a:r>
            <a:r>
              <a:rPr lang="es-CO" dirty="0">
                <a:solidFill>
                  <a:srgbClr val="FF0000"/>
                </a:solidFill>
              </a:rPr>
              <a:t>(ver Mateo 1:18-21)</a:t>
            </a:r>
            <a:r>
              <a:rPr lang="es-CO" dirty="0"/>
              <a:t>.</a:t>
            </a:r>
          </a:p>
          <a:p>
            <a:endParaRPr lang="es-CO" dirty="0"/>
          </a:p>
          <a:p>
            <a:pPr marL="0" indent="0">
              <a:buNone/>
            </a:pPr>
            <a:r>
              <a:rPr lang="es-CO" sz="3300" b="1" dirty="0">
                <a:solidFill>
                  <a:srgbClr val="FF0000"/>
                </a:solidFill>
              </a:rPr>
              <a:t>3)        </a:t>
            </a:r>
            <a:r>
              <a:rPr lang="es-CO" dirty="0"/>
              <a:t>Efectivamente, Jesús vino a salvar. Podemos notar claramente esta idea en textos del Antiguo como del Nuevo Testamento. Veamos algunos</a:t>
            </a:r>
            <a:r>
              <a:rPr lang="es-CO" dirty="0" smtClean="0"/>
              <a:t>:</a:t>
            </a:r>
            <a:endParaRPr lang="es-CO" dirty="0"/>
          </a:p>
          <a:p>
            <a:endParaRPr lang="es-CO" dirty="0"/>
          </a:p>
        </p:txBody>
      </p:sp>
    </p:spTree>
    <p:extLst>
      <p:ext uri="{BB962C8B-B14F-4D97-AF65-F5344CB8AC3E}">
        <p14:creationId xmlns:p14="http://schemas.microsoft.com/office/powerpoint/2010/main" val="1522276228"/>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p:cTn id="19"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gradFill>
            <a:gsLst>
              <a:gs pos="0">
                <a:srgbClr val="FFEFD1"/>
              </a:gs>
              <a:gs pos="64999">
                <a:srgbClr val="F0EBD5"/>
              </a:gs>
              <a:gs pos="100000">
                <a:srgbClr val="D1C39F"/>
              </a:gs>
            </a:gsLst>
            <a:lin ang="5400000" scaled="0"/>
          </a:gradFill>
        </p:spPr>
        <p:txBody>
          <a:bodyPr>
            <a:normAutofit fontScale="85000" lnSpcReduction="10000"/>
          </a:bodyPr>
          <a:lstStyle/>
          <a:p>
            <a:pPr marL="0" indent="0">
              <a:buNone/>
            </a:pPr>
            <a:r>
              <a:rPr lang="es-CO" sz="3300" b="1" dirty="0">
                <a:solidFill>
                  <a:srgbClr val="FF0000"/>
                </a:solidFill>
              </a:rPr>
              <a:t>1</a:t>
            </a:r>
            <a:r>
              <a:rPr lang="es-CO" sz="3300" b="1" dirty="0" smtClean="0">
                <a:solidFill>
                  <a:srgbClr val="FF0000"/>
                </a:solidFill>
              </a:rPr>
              <a:t>. </a:t>
            </a:r>
            <a:r>
              <a:rPr lang="es-CO" sz="3300" b="1" dirty="0" smtClean="0"/>
              <a:t>“</a:t>
            </a:r>
            <a:r>
              <a:rPr lang="es-CO" dirty="0">
                <a:latin typeface="Agency FB" pitchFamily="34" charset="0"/>
              </a:rPr>
              <a:t>Alégrate mucho, hija de Sion; da voces de júbilo, hija de Jerusalén; he aquí tu rey vendrá a ti, justo y salvador, humilde, y cabalgando sobre un asno, sobre un pollino hijo de asna</a:t>
            </a:r>
            <a:r>
              <a:rPr lang="es-CO" dirty="0"/>
              <a:t>” </a:t>
            </a:r>
            <a:r>
              <a:rPr lang="es-CO" dirty="0">
                <a:solidFill>
                  <a:srgbClr val="FF0000"/>
                </a:solidFill>
              </a:rPr>
              <a:t>(Zacarías 9:9</a:t>
            </a:r>
            <a:r>
              <a:rPr lang="es-CO" dirty="0"/>
              <a:t>; ver su cumplimiento en </a:t>
            </a:r>
            <a:r>
              <a:rPr lang="es-CO" dirty="0">
                <a:solidFill>
                  <a:srgbClr val="FF0000"/>
                </a:solidFill>
              </a:rPr>
              <a:t>Mateo 21:5).</a:t>
            </a:r>
          </a:p>
          <a:p>
            <a:pPr marL="0" indent="0">
              <a:buNone/>
            </a:pPr>
            <a:endParaRPr lang="es-CO" dirty="0" smtClean="0"/>
          </a:p>
          <a:p>
            <a:pPr marL="0" indent="0">
              <a:buNone/>
            </a:pPr>
            <a:r>
              <a:rPr lang="es-CO" b="1" dirty="0" smtClean="0">
                <a:solidFill>
                  <a:srgbClr val="FF0000"/>
                </a:solidFill>
              </a:rPr>
              <a:t>2. </a:t>
            </a:r>
            <a:r>
              <a:rPr lang="es-CO" dirty="0" smtClean="0"/>
              <a:t>“</a:t>
            </a:r>
            <a:r>
              <a:rPr lang="es-CO" dirty="0">
                <a:latin typeface="Agency FB" pitchFamily="34" charset="0"/>
              </a:rPr>
              <a:t>Ahora, Señor, despides a tu siervo en </a:t>
            </a:r>
            <a:r>
              <a:rPr lang="es-CO" dirty="0" smtClean="0">
                <a:latin typeface="Agency FB" pitchFamily="34" charset="0"/>
              </a:rPr>
              <a:t>paz, Conforme </a:t>
            </a:r>
            <a:r>
              <a:rPr lang="es-CO" dirty="0">
                <a:latin typeface="Agency FB" pitchFamily="34" charset="0"/>
              </a:rPr>
              <a:t>a tu palabra; Porque han visto mis ojos tu salvación, la cual has preparado en presencia de todos los pueblos</a:t>
            </a:r>
            <a:r>
              <a:rPr lang="es-CO" dirty="0"/>
              <a:t>” </a:t>
            </a:r>
            <a:r>
              <a:rPr lang="es-CO" dirty="0">
                <a:solidFill>
                  <a:srgbClr val="FF0000"/>
                </a:solidFill>
              </a:rPr>
              <a:t>( ver Lucas 2:25-32)</a:t>
            </a:r>
          </a:p>
          <a:p>
            <a:pPr marL="0" indent="0">
              <a:buNone/>
            </a:pPr>
            <a:endParaRPr lang="es-CO" b="1" dirty="0" smtClean="0">
              <a:solidFill>
                <a:srgbClr val="FF0000"/>
              </a:solidFill>
            </a:endParaRPr>
          </a:p>
          <a:p>
            <a:pPr marL="0" indent="0">
              <a:buNone/>
            </a:pPr>
            <a:r>
              <a:rPr lang="es-CO" b="1" dirty="0" smtClean="0">
                <a:solidFill>
                  <a:srgbClr val="FF0000"/>
                </a:solidFill>
              </a:rPr>
              <a:t>3. </a:t>
            </a:r>
            <a:r>
              <a:rPr lang="es-CO" dirty="0" smtClean="0"/>
              <a:t>“</a:t>
            </a:r>
            <a:r>
              <a:rPr lang="es-CO" dirty="0">
                <a:latin typeface="Agency FB" pitchFamily="34" charset="0"/>
              </a:rPr>
              <a:t>Al que oye mis palabras, y no las guarda, yo no le juzgo; porque no he venido a juzgar al mundo, sino a salvar al mundo</a:t>
            </a:r>
            <a:r>
              <a:rPr lang="es-CO" dirty="0"/>
              <a:t>” </a:t>
            </a:r>
            <a:r>
              <a:rPr lang="es-CO" dirty="0" smtClean="0">
                <a:solidFill>
                  <a:srgbClr val="FF0000"/>
                </a:solidFill>
              </a:rPr>
              <a:t>(Juan </a:t>
            </a:r>
            <a:r>
              <a:rPr lang="es-CO" dirty="0">
                <a:solidFill>
                  <a:srgbClr val="FF0000"/>
                </a:solidFill>
              </a:rPr>
              <a:t>12:47). </a:t>
            </a:r>
          </a:p>
          <a:p>
            <a:endParaRPr lang="es-CO" b="1" dirty="0" smtClean="0">
              <a:solidFill>
                <a:srgbClr val="FF0000"/>
              </a:solidFill>
            </a:endParaRPr>
          </a:p>
          <a:p>
            <a:pPr marL="0" indent="0">
              <a:buNone/>
            </a:pPr>
            <a:r>
              <a:rPr lang="es-CO" b="1" dirty="0" smtClean="0">
                <a:solidFill>
                  <a:srgbClr val="FF0000"/>
                </a:solidFill>
              </a:rPr>
              <a:t>4. </a:t>
            </a:r>
            <a:r>
              <a:rPr lang="es-CO" dirty="0" smtClean="0"/>
              <a:t>“</a:t>
            </a:r>
            <a:r>
              <a:rPr lang="es-CO" dirty="0">
                <a:latin typeface="Agency FB" pitchFamily="34" charset="0"/>
              </a:rPr>
              <a:t>Porque el Hijo del Hombre vino a buscar y a salvar lo que se había perdido</a:t>
            </a:r>
            <a:r>
              <a:rPr lang="es-CO" dirty="0"/>
              <a:t>” </a:t>
            </a:r>
            <a:r>
              <a:rPr lang="es-CO" dirty="0">
                <a:solidFill>
                  <a:srgbClr val="FF0000"/>
                </a:solidFill>
              </a:rPr>
              <a:t>(Lucas 19:10)</a:t>
            </a:r>
          </a:p>
          <a:p>
            <a:endParaRPr lang="es-CO" dirty="0"/>
          </a:p>
        </p:txBody>
      </p:sp>
    </p:spTree>
    <p:extLst>
      <p:ext uri="{BB962C8B-B14F-4D97-AF65-F5344CB8AC3E}">
        <p14:creationId xmlns:p14="http://schemas.microsoft.com/office/powerpoint/2010/main" val="2535948907"/>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0" dur="500"/>
                                        <p:tgtEl>
                                          <p:spTgt spid="3">
                                            <p:txEl>
                                              <p:pRg st="4" end="4"/>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randombar(horizontal)">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gradFill>
            <a:gsLst>
              <a:gs pos="0">
                <a:srgbClr val="FFEFD1"/>
              </a:gs>
              <a:gs pos="64999">
                <a:srgbClr val="F0EBD5"/>
              </a:gs>
              <a:gs pos="100000">
                <a:srgbClr val="D1C39F"/>
              </a:gs>
            </a:gsLst>
            <a:lin ang="5400000" scaled="0"/>
          </a:gradFill>
        </p:spPr>
        <p:txBody>
          <a:bodyPr>
            <a:normAutofit fontScale="92500" lnSpcReduction="10000"/>
          </a:bodyPr>
          <a:lstStyle/>
          <a:p>
            <a:pPr marL="0" indent="0">
              <a:buNone/>
            </a:pPr>
            <a:r>
              <a:rPr lang="es-CO" b="1" dirty="0">
                <a:solidFill>
                  <a:srgbClr val="FF0000"/>
                </a:solidFill>
              </a:rPr>
              <a:t>5</a:t>
            </a:r>
            <a:r>
              <a:rPr lang="es-CO" b="1" dirty="0" smtClean="0">
                <a:solidFill>
                  <a:srgbClr val="FF0000"/>
                </a:solidFill>
              </a:rPr>
              <a:t>. </a:t>
            </a:r>
            <a:r>
              <a:rPr lang="es-CO" dirty="0" smtClean="0"/>
              <a:t>“</a:t>
            </a:r>
            <a:r>
              <a:rPr lang="es-CO" dirty="0">
                <a:latin typeface="Agency FB" pitchFamily="34" charset="0"/>
              </a:rPr>
              <a:t>Porque no envió Dios a su Hijo al mundo para condenar al mundo, sino para que el mundo sea salvo por él</a:t>
            </a:r>
            <a:r>
              <a:rPr lang="es-CO" dirty="0"/>
              <a:t>” </a:t>
            </a:r>
            <a:r>
              <a:rPr lang="es-CO" dirty="0">
                <a:solidFill>
                  <a:srgbClr val="FF0000"/>
                </a:solidFill>
              </a:rPr>
              <a:t>(Juan 3:17)</a:t>
            </a:r>
          </a:p>
          <a:p>
            <a:endParaRPr lang="es-CO" dirty="0" smtClean="0">
              <a:solidFill>
                <a:srgbClr val="FF0000"/>
              </a:solidFill>
            </a:endParaRPr>
          </a:p>
          <a:p>
            <a:pPr marL="400050" lvl="1" indent="0">
              <a:buNone/>
            </a:pPr>
            <a:r>
              <a:rPr lang="es-CO" dirty="0" smtClean="0"/>
              <a:t>Jesús</a:t>
            </a:r>
            <a:r>
              <a:rPr lang="es-CO" dirty="0"/>
              <a:t>, en su primera venida, vino para invitar a todas las personas a que aceptaran voluntariamente la salvación. Esta salvación es doble: </a:t>
            </a:r>
            <a:r>
              <a:rPr lang="es-CO" b="1" u="sng" dirty="0" smtClean="0"/>
              <a:t>la </a:t>
            </a:r>
            <a:r>
              <a:rPr lang="es-CO" b="1" u="sng" dirty="0"/>
              <a:t>salvación del pecado y la de la muerte eterna</a:t>
            </a:r>
            <a:r>
              <a:rPr lang="es-CO" dirty="0"/>
              <a:t>. </a:t>
            </a:r>
            <a:endParaRPr lang="es-CO" dirty="0" smtClean="0"/>
          </a:p>
          <a:p>
            <a:pPr marL="0" indent="0">
              <a:buNone/>
            </a:pPr>
            <a:r>
              <a:rPr lang="es-CO" sz="3500" b="1" dirty="0" smtClean="0">
                <a:solidFill>
                  <a:srgbClr val="FF0000"/>
                </a:solidFill>
              </a:rPr>
              <a:t>1</a:t>
            </a:r>
            <a:r>
              <a:rPr lang="es-CO" dirty="0" smtClean="0"/>
              <a:t>. El </a:t>
            </a:r>
            <a:r>
              <a:rPr lang="es-CO" dirty="0"/>
              <a:t>primer pregonero de ésta salvación fue Juan el Bautista con este mensaje: “</a:t>
            </a:r>
            <a:r>
              <a:rPr lang="es-CO" dirty="0">
                <a:latin typeface="Agency FB" pitchFamily="34" charset="0"/>
              </a:rPr>
              <a:t>Arrepentíos, porque el reino de los cielos se ha acercado. Pues éste es aquel de quien habló el profeta Isaías, cuando dijo: Voz del que clama en el desierto: Preparad el camino del Señor, enderezad sus sendas</a:t>
            </a:r>
            <a:r>
              <a:rPr lang="es-CO" dirty="0"/>
              <a:t>” </a:t>
            </a:r>
            <a:r>
              <a:rPr lang="es-CO" dirty="0">
                <a:solidFill>
                  <a:srgbClr val="FF0000"/>
                </a:solidFill>
              </a:rPr>
              <a:t>(Mateo 3:2-3).</a:t>
            </a:r>
          </a:p>
          <a:p>
            <a:endParaRPr lang="es-CO" dirty="0"/>
          </a:p>
        </p:txBody>
      </p:sp>
    </p:spTree>
    <p:extLst>
      <p:ext uri="{BB962C8B-B14F-4D97-AF65-F5344CB8AC3E}">
        <p14:creationId xmlns:p14="http://schemas.microsoft.com/office/powerpoint/2010/main" val="3397117853"/>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heel(1)">
                                      <p:cBhvr>
                                        <p:cTn id="10"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856984" cy="6480720"/>
          </a:xfrm>
          <a:gradFill>
            <a:gsLst>
              <a:gs pos="0">
                <a:srgbClr val="FFEFD1"/>
              </a:gs>
              <a:gs pos="64999">
                <a:srgbClr val="F0EBD5"/>
              </a:gs>
              <a:gs pos="100000">
                <a:srgbClr val="D1C39F"/>
              </a:gs>
            </a:gsLst>
            <a:lin ang="5400000" scaled="0"/>
          </a:gradFill>
        </p:spPr>
        <p:txBody>
          <a:bodyPr>
            <a:normAutofit fontScale="77500" lnSpcReduction="20000"/>
          </a:bodyPr>
          <a:lstStyle/>
          <a:p>
            <a:pPr marL="0" indent="0">
              <a:buNone/>
            </a:pPr>
            <a:r>
              <a:rPr lang="es-CO" sz="3400" b="1" dirty="0" smtClean="0">
                <a:solidFill>
                  <a:srgbClr val="FF0000"/>
                </a:solidFill>
              </a:rPr>
              <a:t>2</a:t>
            </a:r>
            <a:r>
              <a:rPr lang="es-CO" dirty="0" smtClean="0"/>
              <a:t>.El </a:t>
            </a:r>
            <a:r>
              <a:rPr lang="es-CO" dirty="0"/>
              <a:t>mismo Jesús invitó a todos a que vinieran a él, él decía: “</a:t>
            </a:r>
            <a:r>
              <a:rPr lang="es-CO" dirty="0">
                <a:latin typeface="Agency FB" pitchFamily="34" charset="0"/>
              </a:rPr>
              <a:t>Yo soy la resurrección y la vida; el que cree en mí, aunque esté muerto, vivirá</a:t>
            </a:r>
            <a:r>
              <a:rPr lang="es-CO" dirty="0"/>
              <a:t>.” </a:t>
            </a:r>
            <a:r>
              <a:rPr lang="es-CO" dirty="0">
                <a:solidFill>
                  <a:srgbClr val="FF0000"/>
                </a:solidFill>
              </a:rPr>
              <a:t>(Juan 11:25).</a:t>
            </a:r>
          </a:p>
          <a:p>
            <a:pPr marL="0" indent="0">
              <a:buNone/>
            </a:pPr>
            <a:r>
              <a:rPr lang="es-CO" sz="3400" b="1" dirty="0" smtClean="0">
                <a:solidFill>
                  <a:srgbClr val="FF0000"/>
                </a:solidFill>
              </a:rPr>
              <a:t>3</a:t>
            </a:r>
            <a:r>
              <a:rPr lang="es-CO" dirty="0" smtClean="0"/>
              <a:t>. Los </a:t>
            </a:r>
            <a:r>
              <a:rPr lang="es-CO" dirty="0"/>
              <a:t>apóstoles anunciaron este mismo mensaje de salvación, leemos en </a:t>
            </a:r>
            <a:r>
              <a:rPr lang="es-CO" dirty="0">
                <a:solidFill>
                  <a:srgbClr val="FF0000"/>
                </a:solidFill>
              </a:rPr>
              <a:t>Hechos 4:11 y 12</a:t>
            </a:r>
            <a:r>
              <a:rPr lang="es-CO" dirty="0"/>
              <a:t>: “</a:t>
            </a:r>
            <a:r>
              <a:rPr lang="es-CO" dirty="0">
                <a:latin typeface="Agency FB" pitchFamily="34" charset="0"/>
              </a:rPr>
              <a:t>Este Jesús es la piedra reprobada por vosotros los edificadores, la cual ha venido a ser cabeza del ángulo. Y en ningún otro hay salvación; porque no hay otro nombre bajo el cielo, dado a los hombres, en que podamos ser salvos</a:t>
            </a:r>
            <a:r>
              <a:rPr lang="es-CO" dirty="0"/>
              <a:t>”.</a:t>
            </a:r>
          </a:p>
          <a:p>
            <a:pPr marL="0" indent="0">
              <a:buNone/>
            </a:pPr>
            <a:r>
              <a:rPr lang="es-CO" sz="3400" b="1" dirty="0" smtClean="0">
                <a:solidFill>
                  <a:srgbClr val="FF0000"/>
                </a:solidFill>
              </a:rPr>
              <a:t>4</a:t>
            </a:r>
            <a:r>
              <a:rPr lang="es-CO" dirty="0" smtClean="0"/>
              <a:t>. El </a:t>
            </a:r>
            <a:r>
              <a:rPr lang="es-CO" dirty="0"/>
              <a:t>pueblo de Dios de estos últimos días tiene éste mismo mensaje de salvación que dar al mundo antes que venga Cristo por segunda vez. “…</a:t>
            </a:r>
            <a:r>
              <a:rPr lang="es-CO" dirty="0">
                <a:latin typeface="Agency FB" pitchFamily="34" charset="0"/>
              </a:rPr>
              <a:t>Temed a Dios, y dadle gloria, porque la hora de su juicio ha llegado; y adorad a aquel que hizo el cielo y la tierra, el mar y las fuentes de las aguas</a:t>
            </a:r>
            <a:r>
              <a:rPr lang="es-CO" dirty="0"/>
              <a:t>.” </a:t>
            </a:r>
            <a:r>
              <a:rPr lang="es-CO" dirty="0">
                <a:solidFill>
                  <a:srgbClr val="FF0000"/>
                </a:solidFill>
              </a:rPr>
              <a:t>(Apocalipsis 14:7) </a:t>
            </a:r>
          </a:p>
          <a:p>
            <a:endParaRPr lang="es-CO" dirty="0"/>
          </a:p>
          <a:p>
            <a:pPr marL="0" indent="0">
              <a:buNone/>
            </a:pPr>
            <a:r>
              <a:rPr lang="es-CO" sz="3400" b="1" dirty="0" smtClean="0">
                <a:solidFill>
                  <a:srgbClr val="FF0000"/>
                </a:solidFill>
              </a:rPr>
              <a:t>5</a:t>
            </a:r>
            <a:r>
              <a:rPr lang="es-CO" dirty="0" smtClean="0"/>
              <a:t>. En </a:t>
            </a:r>
            <a:r>
              <a:rPr lang="es-CO" dirty="0"/>
              <a:t>esta oportunidad la misericordia y el amor acompañarían </a:t>
            </a:r>
            <a:r>
              <a:rPr lang="es-CO" dirty="0" smtClean="0"/>
              <a:t>al </a:t>
            </a:r>
            <a:r>
              <a:rPr lang="es-CO" dirty="0"/>
              <a:t>Hijo de Dios, pero en su segunda venida ya no será así, ya no vendrá a invitar a que se arrepientan sino que vendrá con retribución. Vendrá a pagar a cada uno conforme a sus hechos</a:t>
            </a:r>
            <a:r>
              <a:rPr lang="es-CO" dirty="0" smtClean="0"/>
              <a:t>. </a:t>
            </a:r>
            <a:endParaRPr lang="es-CO" dirty="0"/>
          </a:p>
        </p:txBody>
      </p:sp>
    </p:spTree>
    <p:extLst>
      <p:ext uri="{BB962C8B-B14F-4D97-AF65-F5344CB8AC3E}">
        <p14:creationId xmlns:p14="http://schemas.microsoft.com/office/powerpoint/2010/main" val="137895452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2000"/>
                                        <p:tgtEl>
                                          <p:spTgt spid="3">
                                            <p:txEl>
                                              <p:pRg st="4" end="4"/>
                                            </p:txEl>
                                          </p:spTgt>
                                        </p:tgtEl>
                                      </p:cBhvr>
                                    </p:animEffect>
                                    <p:anim calcmode="lin" valueType="num">
                                      <p:cBhvr>
                                        <p:cTn id="18"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accent3">
              <a:lumMod val="20000"/>
              <a:lumOff val="80000"/>
            </a:schemeClr>
          </a:solidFill>
        </p:spPr>
        <p:txBody>
          <a:bodyPr>
            <a:normAutofit fontScale="90000"/>
          </a:bodyPr>
          <a:lstStyle/>
          <a:p>
            <a:r>
              <a:rPr lang="es-CO" sz="4000" b="1" dirty="0" smtClean="0">
                <a:latin typeface="Agency FB" pitchFamily="34" charset="0"/>
              </a:rPr>
              <a:t>¿Cuanto tiempo transcurrió desde el primer sacrificio por el pecado, y la primera venida de Cristo?</a:t>
            </a:r>
            <a:r>
              <a:rPr lang="es-CO" dirty="0" smtClean="0"/>
              <a:t>  </a:t>
            </a:r>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2276475"/>
            <a:ext cx="2670175" cy="2305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0272" y="2276475"/>
            <a:ext cx="1998712" cy="2305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203848" y="1700808"/>
            <a:ext cx="3672408" cy="3477875"/>
          </a:xfrm>
          <a:prstGeom prst="rect">
            <a:avLst/>
          </a:prstGeom>
          <a:solidFill>
            <a:schemeClr val="bg2"/>
          </a:solidFill>
        </p:spPr>
        <p:txBody>
          <a:bodyPr wrap="square">
            <a:spAutoFit/>
          </a:bodyPr>
          <a:lstStyle/>
          <a:p>
            <a:pPr algn="ctr"/>
            <a:r>
              <a:rPr lang="es-CO" sz="2000" u="sng" dirty="0">
                <a:solidFill>
                  <a:srgbClr val="FF0000"/>
                </a:solidFill>
              </a:rPr>
              <a:t>Conflicto de los siglos, p 375 p 3. </a:t>
            </a:r>
            <a:r>
              <a:rPr lang="es-CO" sz="2000" dirty="0"/>
              <a:t>«En el </a:t>
            </a:r>
            <a:r>
              <a:rPr lang="es-CO" sz="2000" b="1" u="sng" dirty="0"/>
              <a:t>año 31</a:t>
            </a:r>
            <a:r>
              <a:rPr lang="es-CO" sz="2000" dirty="0"/>
              <a:t> de J.C., tres años y medio después de su bautismo, nuestro Seños fue crucificado. </a:t>
            </a:r>
            <a:endParaRPr lang="es-CO" sz="2000" dirty="0" smtClean="0"/>
          </a:p>
          <a:p>
            <a:pPr algn="ctr"/>
            <a:endParaRPr lang="es-CO" sz="2000" dirty="0"/>
          </a:p>
          <a:p>
            <a:pPr algn="ctr"/>
            <a:r>
              <a:rPr lang="es-CO" sz="2000" dirty="0" smtClean="0"/>
              <a:t>Con</a:t>
            </a:r>
            <a:r>
              <a:rPr lang="es-CO" sz="2000" dirty="0"/>
              <a:t> el gran sacrificio ofrecido en el Calvario, terminó aquel sistema de ofrendas que durante 4000 MIL AÑOS HABÍA PREFIGURADO AL CORDERO DE DIOS</a:t>
            </a:r>
            <a:r>
              <a:rPr lang="es-CO" sz="2000" dirty="0" smtClean="0"/>
              <a:t>». </a:t>
            </a:r>
            <a:endParaRPr lang="es-CO" sz="2000" dirty="0"/>
          </a:p>
        </p:txBody>
      </p:sp>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20272" y="4653136"/>
            <a:ext cx="1872207"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6876256" y="6111104"/>
            <a:ext cx="2267744" cy="646331"/>
          </a:xfrm>
          <a:prstGeom prst="rect">
            <a:avLst/>
          </a:prstGeom>
        </p:spPr>
        <p:txBody>
          <a:bodyPr wrap="square">
            <a:spAutoFit/>
          </a:bodyPr>
          <a:lstStyle/>
          <a:p>
            <a:pPr algn="ctr"/>
            <a:r>
              <a:rPr lang="es-CO" dirty="0" smtClean="0">
                <a:solidFill>
                  <a:srgbClr val="FF0000"/>
                </a:solidFill>
              </a:rPr>
              <a:t>Apoc.3:18</a:t>
            </a:r>
            <a:r>
              <a:rPr lang="es-CO" dirty="0" smtClean="0"/>
              <a:t>. Su manto de justicia.</a:t>
            </a:r>
            <a:endParaRPr lang="es-CO" dirty="0"/>
          </a:p>
        </p:txBody>
      </p:sp>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536" y="4653136"/>
            <a:ext cx="1944216" cy="17811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Rectángulo"/>
          <p:cNvSpPr/>
          <p:nvPr/>
        </p:nvSpPr>
        <p:spPr>
          <a:xfrm>
            <a:off x="3065710" y="5151945"/>
            <a:ext cx="3594521" cy="1569660"/>
          </a:xfrm>
          <a:prstGeom prst="rect">
            <a:avLst/>
          </a:prstGeom>
        </p:spPr>
        <p:txBody>
          <a:bodyPr wrap="square">
            <a:spAutoFit/>
          </a:bodyPr>
          <a:lstStyle/>
          <a:p>
            <a:pPr algn="ctr"/>
            <a:r>
              <a:rPr lang="es-CO" sz="1600" dirty="0"/>
              <a:t>Estos 4000 años de pecado encaja perfectamente con: «</a:t>
            </a:r>
            <a:r>
              <a:rPr lang="es-CO" sz="1600" b="1" dirty="0">
                <a:latin typeface="Agency FB" pitchFamily="34" charset="0"/>
              </a:rPr>
              <a:t>que para con el Señor un día es como mil años, y mil años como un día</a:t>
            </a:r>
            <a:r>
              <a:rPr lang="es-CO" sz="1600" dirty="0"/>
              <a:t>» de </a:t>
            </a:r>
            <a:r>
              <a:rPr lang="es-CO" sz="1600" dirty="0">
                <a:solidFill>
                  <a:srgbClr val="FF0000"/>
                </a:solidFill>
              </a:rPr>
              <a:t>2Ped.3:8</a:t>
            </a:r>
            <a:r>
              <a:rPr lang="es-CO" sz="1600" dirty="0"/>
              <a:t>. Esto cubre los primeros cuatro días </a:t>
            </a:r>
            <a:r>
              <a:rPr lang="es-CO" sz="1600" dirty="0" smtClean="0"/>
              <a:t>laborales de </a:t>
            </a:r>
            <a:r>
              <a:rPr lang="es-CO" sz="1600" dirty="0"/>
              <a:t>la creación</a:t>
            </a:r>
            <a:r>
              <a:rPr lang="es-CO" sz="1600" dirty="0" smtClean="0"/>
              <a:t>. </a:t>
            </a:r>
          </a:p>
          <a:p>
            <a:pPr algn="ctr"/>
            <a:r>
              <a:rPr lang="es-CO" sz="1600" b="1" dirty="0" smtClean="0">
                <a:solidFill>
                  <a:srgbClr val="FF0000"/>
                </a:solidFill>
              </a:rPr>
              <a:t>(Ver DTG p32 p4 up.)</a:t>
            </a:r>
            <a:endParaRPr lang="es-CO" sz="1600" b="1" dirty="0">
              <a:solidFill>
                <a:srgbClr val="FF0000"/>
              </a:solidFill>
            </a:endParaRPr>
          </a:p>
        </p:txBody>
      </p:sp>
    </p:spTree>
    <p:extLst>
      <p:ext uri="{BB962C8B-B14F-4D97-AF65-F5344CB8AC3E}">
        <p14:creationId xmlns:p14="http://schemas.microsoft.com/office/powerpoint/2010/main" val="1404126128"/>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ipe(down)">
                                      <p:cBhvr>
                                        <p:cTn id="7" dur="500"/>
                                        <p:tgtEl>
                                          <p:spTgt spid="3074"/>
                                        </p:tgtEl>
                                      </p:cBhvr>
                                    </p:animEffect>
                                  </p:childTnLst>
                                </p:cTn>
                              </p:par>
                              <p:par>
                                <p:cTn id="8" presetID="22" presetClass="entr" presetSubtype="4" fill="hold" nodeType="withEffect">
                                  <p:stCondLst>
                                    <p:cond delay="0"/>
                                  </p:stCondLst>
                                  <p:childTnLst>
                                    <p:set>
                                      <p:cBhvr>
                                        <p:cTn id="9" dur="1" fill="hold">
                                          <p:stCondLst>
                                            <p:cond delay="0"/>
                                          </p:stCondLst>
                                        </p:cTn>
                                        <p:tgtEl>
                                          <p:spTgt spid="3075"/>
                                        </p:tgtEl>
                                        <p:attrNameLst>
                                          <p:attrName>style.visibility</p:attrName>
                                        </p:attrNameLst>
                                      </p:cBhvr>
                                      <p:to>
                                        <p:strVal val="visible"/>
                                      </p:to>
                                    </p:set>
                                    <p:animEffect transition="in" filter="wipe(down)">
                                      <p:cBhvr>
                                        <p:cTn id="10" dur="500"/>
                                        <p:tgtEl>
                                          <p:spTgt spid="3075"/>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3076"/>
                                        </p:tgtEl>
                                        <p:attrNameLst>
                                          <p:attrName>style.visibility</p:attrName>
                                        </p:attrNameLst>
                                      </p:cBhvr>
                                      <p:to>
                                        <p:strVal val="visible"/>
                                      </p:to>
                                    </p:set>
                                    <p:animEffect transition="in" filter="randombar(horizontal)">
                                      <p:cBhvr>
                                        <p:cTn id="18" dur="500"/>
                                        <p:tgtEl>
                                          <p:spTgt spid="3076"/>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randombar(horizontal)">
                                      <p:cBhvr>
                                        <p:cTn id="21" dur="500"/>
                                        <p:tgtEl>
                                          <p:spTgt spid="5"/>
                                        </p:tgtEl>
                                      </p:cBhvr>
                                    </p:animEffect>
                                  </p:childTnLst>
                                </p:cTn>
                              </p:par>
                              <p:par>
                                <p:cTn id="22" presetID="14" presetClass="entr" presetSubtype="10" fill="hold" nodeType="withEffect">
                                  <p:stCondLst>
                                    <p:cond delay="0"/>
                                  </p:stCondLst>
                                  <p:childTnLst>
                                    <p:set>
                                      <p:cBhvr>
                                        <p:cTn id="23" dur="1" fill="hold">
                                          <p:stCondLst>
                                            <p:cond delay="0"/>
                                          </p:stCondLst>
                                        </p:cTn>
                                        <p:tgtEl>
                                          <p:spTgt spid="3077"/>
                                        </p:tgtEl>
                                        <p:attrNameLst>
                                          <p:attrName>style.visibility</p:attrName>
                                        </p:attrNameLst>
                                      </p:cBhvr>
                                      <p:to>
                                        <p:strVal val="visible"/>
                                      </p:to>
                                    </p:set>
                                    <p:animEffect transition="in" filter="randombar(horizontal)">
                                      <p:cBhvr>
                                        <p:cTn id="24" dur="500"/>
                                        <p:tgtEl>
                                          <p:spTgt spid="3077"/>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994122"/>
          </a:xfrm>
          <a:solidFill>
            <a:srgbClr val="002060"/>
          </a:solidFill>
        </p:spPr>
        <p:txBody>
          <a:bodyPr>
            <a:normAutofit fontScale="90000"/>
          </a:bodyPr>
          <a:lstStyle/>
          <a:p>
            <a:r>
              <a:rPr lang="es-CO" sz="3600" b="1" dirty="0" smtClean="0">
                <a:solidFill>
                  <a:schemeClr val="bg1"/>
                </a:solidFill>
              </a:rPr>
              <a:t>LA </a:t>
            </a:r>
            <a:r>
              <a:rPr lang="es-CO" sz="3600" b="1" dirty="0">
                <a:solidFill>
                  <a:schemeClr val="bg1"/>
                </a:solidFill>
              </a:rPr>
              <a:t>SEGUNDA VENIDA DE CRISTO AL </a:t>
            </a:r>
            <a:r>
              <a:rPr lang="es-CO" sz="3600" b="1" dirty="0" smtClean="0">
                <a:solidFill>
                  <a:schemeClr val="bg1"/>
                </a:solidFill>
              </a:rPr>
              <a:t>MUNDO</a:t>
            </a:r>
            <a:endParaRPr lang="es-CO" b="1" dirty="0">
              <a:solidFill>
                <a:schemeClr val="bg1"/>
              </a:solidFill>
            </a:endParaRPr>
          </a:p>
        </p:txBody>
      </p:sp>
      <p:sp>
        <p:nvSpPr>
          <p:cNvPr id="3" name="2 Marcador de contenido"/>
          <p:cNvSpPr>
            <a:spLocks noGrp="1"/>
          </p:cNvSpPr>
          <p:nvPr>
            <p:ph idx="1"/>
          </p:nvPr>
        </p:nvSpPr>
        <p:spPr>
          <a:xfrm>
            <a:off x="457200" y="1600200"/>
            <a:ext cx="8229600" cy="5141168"/>
          </a:xfrm>
          <a:gradFill>
            <a:gsLst>
              <a:gs pos="0">
                <a:srgbClr val="FFEFD1"/>
              </a:gs>
              <a:gs pos="64999">
                <a:srgbClr val="F0EBD5"/>
              </a:gs>
              <a:gs pos="100000">
                <a:srgbClr val="D1C39F"/>
              </a:gs>
            </a:gsLst>
            <a:lin ang="5400000" scaled="0"/>
          </a:gradFill>
        </p:spPr>
        <p:txBody>
          <a:bodyPr>
            <a:noAutofit/>
          </a:bodyPr>
          <a:lstStyle/>
          <a:p>
            <a:pPr marL="0" indent="0">
              <a:buNone/>
            </a:pPr>
            <a:r>
              <a:rPr lang="es-CO" sz="2400" dirty="0" smtClean="0"/>
              <a:t> En </a:t>
            </a:r>
            <a:r>
              <a:rPr lang="es-CO" sz="2400" dirty="0" smtClean="0">
                <a:solidFill>
                  <a:srgbClr val="FF0000"/>
                </a:solidFill>
              </a:rPr>
              <a:t>Juan 14:3</a:t>
            </a:r>
            <a:r>
              <a:rPr lang="es-CO" sz="2400" dirty="0" smtClean="0"/>
              <a:t>, el mismo Señor anuncia su </a:t>
            </a:r>
            <a:r>
              <a:rPr lang="es-CO" sz="2400" dirty="0"/>
              <a:t>segunda venida: </a:t>
            </a:r>
            <a:r>
              <a:rPr lang="es-CO" sz="2400" dirty="0" smtClean="0"/>
              <a:t>«…</a:t>
            </a:r>
            <a:r>
              <a:rPr lang="es-CO" sz="2400" b="1" u="sng" dirty="0" smtClean="0">
                <a:latin typeface="Agency FB" pitchFamily="34" charset="0"/>
              </a:rPr>
              <a:t>vendré </a:t>
            </a:r>
            <a:r>
              <a:rPr lang="es-CO" sz="2400" b="1" u="sng" dirty="0">
                <a:latin typeface="Agency FB" pitchFamily="34" charset="0"/>
              </a:rPr>
              <a:t>otra vez, y os tomaré a mí mismo</a:t>
            </a:r>
            <a:r>
              <a:rPr lang="es-CO" sz="2400" dirty="0">
                <a:latin typeface="Agency FB" pitchFamily="34" charset="0"/>
              </a:rPr>
              <a:t>, para que donde yo estoy, vosotros también </a:t>
            </a:r>
            <a:r>
              <a:rPr lang="es-CO" sz="2400" dirty="0" smtClean="0">
                <a:latin typeface="Agency FB" pitchFamily="34" charset="0"/>
              </a:rPr>
              <a:t>estéis</a:t>
            </a:r>
            <a:r>
              <a:rPr lang="es-CO" sz="2400" dirty="0" smtClean="0"/>
              <a:t>».</a:t>
            </a:r>
            <a:endParaRPr lang="es-CO" sz="2400" dirty="0"/>
          </a:p>
          <a:p>
            <a:pPr marL="0" indent="0">
              <a:buNone/>
            </a:pPr>
            <a:r>
              <a:rPr lang="es-CO" sz="2800" b="1" dirty="0" smtClean="0">
                <a:solidFill>
                  <a:srgbClr val="FF0000"/>
                </a:solidFill>
              </a:rPr>
              <a:t>1</a:t>
            </a:r>
            <a:r>
              <a:rPr lang="es-CO" sz="2400" dirty="0"/>
              <a:t>) </a:t>
            </a:r>
            <a:r>
              <a:rPr lang="es-CO" sz="2400" dirty="0" smtClean="0"/>
              <a:t> </a:t>
            </a:r>
            <a:r>
              <a:rPr lang="es-CO" sz="2400" dirty="0"/>
              <a:t>La primera venida de Jesús no tendría tanta trascendencia sino fuera a venir por segunda vez. Él invitó a todas las personas que aceptarán su salvación y abandonaran el pecado. </a:t>
            </a:r>
            <a:r>
              <a:rPr lang="es-CO" sz="2400" u="sng" dirty="0"/>
              <a:t>Jesús vivió como se vive en el cielo: sin pecado</a:t>
            </a:r>
            <a:r>
              <a:rPr lang="es-CO" sz="2400" dirty="0"/>
              <a:t>. San Pedro dice: “</a:t>
            </a:r>
            <a:r>
              <a:rPr lang="es-CO" sz="2400" dirty="0">
                <a:latin typeface="Agency FB" pitchFamily="34" charset="0"/>
              </a:rPr>
              <a:t>Pues para esto fuisteis llamados; porque también Cristo padeció por nosotros, dejándonos ejemplo, para que sigáis sus pisadas; el cual no hizo pecado, ni se halló engaño en su boca…</a:t>
            </a:r>
            <a:r>
              <a:rPr lang="es-CO" sz="2400" dirty="0"/>
              <a:t>” </a:t>
            </a:r>
            <a:r>
              <a:rPr lang="es-CO" sz="2400" dirty="0">
                <a:solidFill>
                  <a:srgbClr val="FF0000"/>
                </a:solidFill>
              </a:rPr>
              <a:t>(2 Pedro 2.22)</a:t>
            </a:r>
          </a:p>
          <a:p>
            <a:pPr marL="0" indent="0">
              <a:buNone/>
            </a:pPr>
            <a:r>
              <a:rPr lang="es-CO" sz="2800" b="1" dirty="0" smtClean="0">
                <a:solidFill>
                  <a:srgbClr val="FF0000"/>
                </a:solidFill>
              </a:rPr>
              <a:t>2</a:t>
            </a:r>
            <a:r>
              <a:rPr lang="es-CO" sz="2400" dirty="0"/>
              <a:t>) </a:t>
            </a:r>
            <a:r>
              <a:rPr lang="es-CO" sz="2400" dirty="0" smtClean="0"/>
              <a:t> </a:t>
            </a:r>
            <a:r>
              <a:rPr lang="es-CO" sz="2400" dirty="0"/>
              <a:t>La segunda venida de Cristo a este planeta será de sorpresa, nadie sabe </a:t>
            </a:r>
            <a:r>
              <a:rPr lang="es-CO" sz="2400" dirty="0" smtClean="0"/>
              <a:t>el «día ni la ora», pero los seis mil años de pecado, conforme lo dice el CS, nos dice en que año vendrá.</a:t>
            </a:r>
            <a:endParaRPr lang="es-CO" sz="2400" dirty="0"/>
          </a:p>
        </p:txBody>
      </p:sp>
    </p:spTree>
    <p:extLst>
      <p:ext uri="{BB962C8B-B14F-4D97-AF65-F5344CB8AC3E}">
        <p14:creationId xmlns:p14="http://schemas.microsoft.com/office/powerpoint/2010/main" val="763077875"/>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anim calcmode="lin" valueType="num">
                                      <p:cBhvr>
                                        <p:cTn id="8" dur="2000" fill="hold"/>
                                        <p:tgtEl>
                                          <p:spTgt spid="3">
                                            <p:bg/>
                                          </p:spTgt>
                                        </p:tgtEl>
                                        <p:attrNameLst>
                                          <p:attrName>ppt_w</p:attrName>
                                        </p:attrNameLst>
                                      </p:cBhvr>
                                      <p:tavLst>
                                        <p:tav tm="0" fmla="#ppt_w*sin(2.5*pi*$)">
                                          <p:val>
                                            <p:fltVal val="0"/>
                                          </p:val>
                                        </p:tav>
                                        <p:tav tm="100000">
                                          <p:val>
                                            <p:fltVal val="1"/>
                                          </p:val>
                                        </p:tav>
                                      </p:tavLst>
                                    </p:anim>
                                    <p:anim calcmode="lin" valueType="num">
                                      <p:cBhvr>
                                        <p:cTn id="9" dur="2000" fill="hold"/>
                                        <p:tgtEl>
                                          <p:spTgt spid="3">
                                            <p:bg/>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2000"/>
                                        <p:tgtEl>
                                          <p:spTgt spid="3">
                                            <p:txEl>
                                              <p:pRg st="0" end="0"/>
                                            </p:txEl>
                                          </p:spTgt>
                                        </p:tgtEl>
                                      </p:cBhvr>
                                    </p:animEffect>
                                    <p:anim calcmode="lin" valueType="num">
                                      <p:cBhvr>
                                        <p:cTn id="15"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2000"/>
                                        <p:tgtEl>
                                          <p:spTgt spid="3">
                                            <p:txEl>
                                              <p:pRg st="1" end="1"/>
                                            </p:txEl>
                                          </p:spTgt>
                                        </p:tgtEl>
                                      </p:cBhvr>
                                    </p:animEffect>
                                    <p:anim calcmode="lin" valueType="num">
                                      <p:cBhvr>
                                        <p:cTn id="22"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2000"/>
                                        <p:tgtEl>
                                          <p:spTgt spid="3">
                                            <p:txEl>
                                              <p:pRg st="2" end="2"/>
                                            </p:txEl>
                                          </p:spTgt>
                                        </p:tgtEl>
                                      </p:cBhvr>
                                    </p:animEffect>
                                    <p:anim calcmode="lin" valueType="num">
                                      <p:cBhvr>
                                        <p:cTn id="29"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smtClean="0">
                <a:latin typeface="Agency FB" pitchFamily="34" charset="0"/>
              </a:rPr>
              <a:t>Su segunda venida no será como la de un niño indefenso, sino que será como «</a:t>
            </a:r>
            <a:r>
              <a:rPr lang="es-CO" sz="3200" b="1" smtClean="0">
                <a:latin typeface="Agency FB" pitchFamily="34" charset="0"/>
              </a:rPr>
              <a:t>Señor de señores y Rey de reyes</a:t>
            </a:r>
            <a:r>
              <a:rPr lang="es-CO" sz="3200" smtClean="0">
                <a:latin typeface="Agency FB" pitchFamily="34" charset="0"/>
              </a:rPr>
              <a:t>»</a:t>
            </a:r>
            <a:endParaRPr lang="es-CO" sz="3200" dirty="0">
              <a:latin typeface="Agency FB"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556792"/>
            <a:ext cx="7560840"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0928400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692697"/>
            <a:ext cx="6131024" cy="2664296"/>
          </a:xfrm>
          <a:solidFill>
            <a:schemeClr val="bg2"/>
          </a:solidFill>
        </p:spPr>
        <p:txBody>
          <a:bodyPr>
            <a:normAutofit fontScale="92500" lnSpcReduction="10000"/>
          </a:bodyPr>
          <a:lstStyle/>
          <a:p>
            <a:pPr marL="0" indent="0">
              <a:buNone/>
            </a:pPr>
            <a:r>
              <a:rPr lang="es-CO" dirty="0" smtClean="0"/>
              <a:t>Nota que los días de la creación tienen una secuencia continua, es decir, terminaba el día al ocultarse el sol, he inmediatamente se iniciaba el siguiente día. </a:t>
            </a:r>
            <a:r>
              <a:rPr lang="es-CO" dirty="0" smtClean="0">
                <a:solidFill>
                  <a:srgbClr val="FF0000"/>
                </a:solidFill>
              </a:rPr>
              <a:t>(Ver Gén.1:5, 8, 13 etc. etc).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116632"/>
            <a:ext cx="1993900" cy="2309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627784" y="4029165"/>
            <a:ext cx="6084168" cy="2308324"/>
          </a:xfrm>
          <a:prstGeom prst="rect">
            <a:avLst/>
          </a:prstGeom>
          <a:solidFill>
            <a:schemeClr val="bg2"/>
          </a:solidFill>
        </p:spPr>
        <p:txBody>
          <a:bodyPr wrap="square">
            <a:spAutoFit/>
          </a:bodyPr>
          <a:lstStyle/>
          <a:p>
            <a:r>
              <a:rPr lang="es-CO" sz="2400" dirty="0"/>
              <a:t>Por tanto, si la muerte de Cristo marcó el cumplimiento de los 4000 años, su resurrección </a:t>
            </a:r>
            <a:r>
              <a:rPr lang="es-CO" sz="2400" dirty="0" smtClean="0"/>
              <a:t>señala </a:t>
            </a:r>
            <a:r>
              <a:rPr lang="es-CO" sz="2400" dirty="0"/>
              <a:t>el inicio de la segunda etapa, los otros 2000 años</a:t>
            </a:r>
            <a:r>
              <a:rPr lang="es-CO" sz="2400" dirty="0" smtClean="0"/>
              <a:t>. Dos días laborales de la creación. Recuerda que para Dios «</a:t>
            </a:r>
            <a:r>
              <a:rPr lang="es-CO" sz="2400" dirty="0" smtClean="0">
                <a:latin typeface="Agency FB" pitchFamily="34" charset="0"/>
              </a:rPr>
              <a:t>un día es como mil años, y mil años como un día</a:t>
            </a:r>
            <a:r>
              <a:rPr lang="es-CO" sz="2400" dirty="0" smtClean="0"/>
              <a:t>» </a:t>
            </a:r>
            <a:r>
              <a:rPr lang="es-CO" sz="2400" dirty="0" smtClean="0">
                <a:solidFill>
                  <a:srgbClr val="FF0000"/>
                </a:solidFill>
              </a:rPr>
              <a:t>(Ver Sal.90:4).</a:t>
            </a:r>
            <a:endParaRPr lang="es-CO" sz="1600" dirty="0">
              <a:solidFill>
                <a:srgbClr val="FF0000"/>
              </a:solidFill>
            </a:endParaRP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4029165"/>
            <a:ext cx="2088232" cy="20359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1771187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099"/>
                                        </p:tgtEl>
                                        <p:attrNameLst>
                                          <p:attrName>style.visibility</p:attrName>
                                        </p:attrNameLst>
                                      </p:cBhvr>
                                      <p:to>
                                        <p:strVal val="visible"/>
                                      </p:to>
                                    </p:set>
                                    <p:anim calcmode="lin" valueType="num">
                                      <p:cBhvr additive="base">
                                        <p:cTn id="11" dur="500" fill="hold"/>
                                        <p:tgtEl>
                                          <p:spTgt spid="4099"/>
                                        </p:tgtEl>
                                        <p:attrNameLst>
                                          <p:attrName>ppt_x</p:attrName>
                                        </p:attrNameLst>
                                      </p:cBhvr>
                                      <p:tavLst>
                                        <p:tav tm="0">
                                          <p:val>
                                            <p:strVal val="#ppt_x"/>
                                          </p:val>
                                        </p:tav>
                                        <p:tav tm="100000">
                                          <p:val>
                                            <p:strVal val="#ppt_x"/>
                                          </p:val>
                                        </p:tav>
                                      </p:tavLst>
                                    </p:anim>
                                    <p:anim calcmode="lin" valueType="num">
                                      <p:cBhvr additive="base">
                                        <p:cTn id="12" dur="500" fill="hold"/>
                                        <p:tgtEl>
                                          <p:spTgt spid="40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gradFill>
            <a:gsLst>
              <a:gs pos="0">
                <a:srgbClr val="FFEFD1"/>
              </a:gs>
              <a:gs pos="64999">
                <a:srgbClr val="F0EBD5"/>
              </a:gs>
              <a:gs pos="100000">
                <a:srgbClr val="D1C39F"/>
              </a:gs>
            </a:gsLst>
            <a:lin ang="5400000" scaled="0"/>
          </a:gradFill>
        </p:spPr>
        <p:txBody>
          <a:bodyPr>
            <a:normAutofit fontScale="85000" lnSpcReduction="10000"/>
          </a:bodyPr>
          <a:lstStyle/>
          <a:p>
            <a:pPr marL="0" indent="0">
              <a:buNone/>
            </a:pPr>
            <a:r>
              <a:rPr lang="es-CO" sz="3600" b="1" dirty="0" smtClean="0">
                <a:solidFill>
                  <a:srgbClr val="FF0000"/>
                </a:solidFill>
              </a:rPr>
              <a:t>1</a:t>
            </a:r>
            <a:r>
              <a:rPr lang="es-CO" dirty="0" smtClean="0"/>
              <a:t>.El </a:t>
            </a:r>
            <a:r>
              <a:rPr lang="es-CO" dirty="0"/>
              <a:t>Señor Jesús </a:t>
            </a:r>
            <a:r>
              <a:rPr lang="es-CO" dirty="0" smtClean="0"/>
              <a:t>dijo</a:t>
            </a:r>
            <a:r>
              <a:rPr lang="es-CO" dirty="0"/>
              <a:t>: “</a:t>
            </a:r>
            <a:r>
              <a:rPr lang="es-CO" b="1" dirty="0">
                <a:latin typeface="Agency FB" pitchFamily="34" charset="0"/>
              </a:rPr>
              <a:t>Pero del día y la hora nadie sabe, ni aun los ángeles de los cielos, sino sólo mi Padre</a:t>
            </a:r>
            <a:r>
              <a:rPr lang="es-CO" dirty="0"/>
              <a:t>.” </a:t>
            </a:r>
            <a:r>
              <a:rPr lang="es-CO" dirty="0">
                <a:solidFill>
                  <a:srgbClr val="FF0000"/>
                </a:solidFill>
              </a:rPr>
              <a:t>(Mateo 24:36)</a:t>
            </a:r>
          </a:p>
          <a:p>
            <a:pPr marL="0" indent="0">
              <a:buNone/>
            </a:pPr>
            <a:r>
              <a:rPr lang="es-CO" sz="3600" b="1" dirty="0">
                <a:solidFill>
                  <a:srgbClr val="FF0000"/>
                </a:solidFill>
              </a:rPr>
              <a:t>2</a:t>
            </a:r>
            <a:r>
              <a:rPr lang="es-CO" dirty="0"/>
              <a:t>.Hay millones de personas que se están confiando, piensan que Jesús no vendrá. Creen, engañados, que como Dios es bueno, es amor y es nuestro Padre, nos salvará a todos.</a:t>
            </a:r>
          </a:p>
          <a:p>
            <a:pPr marL="0" indent="0">
              <a:buNone/>
            </a:pPr>
            <a:r>
              <a:rPr lang="es-CO" sz="3600" b="1" dirty="0">
                <a:solidFill>
                  <a:srgbClr val="FF0000"/>
                </a:solidFill>
              </a:rPr>
              <a:t>3</a:t>
            </a:r>
            <a:r>
              <a:rPr lang="es-CO" dirty="0"/>
              <a:t>.Pero eso no es verdad. Jesús salvará a los que lo esperan. Pablo lo dijo de esta manera: “</a:t>
            </a:r>
            <a:r>
              <a:rPr lang="es-CO" dirty="0">
                <a:latin typeface="Agency FB" pitchFamily="34" charset="0"/>
              </a:rPr>
              <a:t>Por lo demás, me está guardada la corona de justicia, la cual me dará el Señor, juez justo, en aquel día; y no sólo a mí, sino también a todos los que </a:t>
            </a:r>
            <a:r>
              <a:rPr lang="es-CO" b="1" u="sng" dirty="0" smtClean="0">
                <a:latin typeface="Agency FB" pitchFamily="34" charset="0"/>
              </a:rPr>
              <a:t>AMAN</a:t>
            </a:r>
            <a:r>
              <a:rPr lang="es-CO" dirty="0" smtClean="0">
                <a:latin typeface="Agency FB" pitchFamily="34" charset="0"/>
              </a:rPr>
              <a:t> </a:t>
            </a:r>
            <a:r>
              <a:rPr lang="es-CO" dirty="0">
                <a:latin typeface="Agency FB" pitchFamily="34" charset="0"/>
              </a:rPr>
              <a:t>su venida</a:t>
            </a:r>
            <a:r>
              <a:rPr lang="es-CO" dirty="0"/>
              <a:t>.” </a:t>
            </a:r>
            <a:r>
              <a:rPr lang="es-CO" dirty="0">
                <a:solidFill>
                  <a:srgbClr val="FF0000"/>
                </a:solidFill>
              </a:rPr>
              <a:t>(2 Timoteo 4:8). </a:t>
            </a:r>
            <a:r>
              <a:rPr lang="es-CO" dirty="0"/>
              <a:t>La corona de justicia es la vida eterna la cual Cristo le  dará a todos los que aman y esperan su segunda venida; no es para todos sino para los que esperan su segunda venida</a:t>
            </a:r>
            <a:r>
              <a:rPr lang="es-CO" dirty="0" smtClean="0"/>
              <a:t>.</a:t>
            </a:r>
            <a:endParaRPr lang="es-CO" dirty="0"/>
          </a:p>
        </p:txBody>
      </p:sp>
    </p:spTree>
    <p:extLst>
      <p:ext uri="{BB962C8B-B14F-4D97-AF65-F5344CB8AC3E}">
        <p14:creationId xmlns:p14="http://schemas.microsoft.com/office/powerpoint/2010/main" val="392664838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solidFill>
        </p:spPr>
        <p:txBody>
          <a:bodyPr>
            <a:normAutofit fontScale="90000"/>
          </a:bodyPr>
          <a:lstStyle/>
          <a:p>
            <a:r>
              <a:rPr lang="es-CO" b="1" dirty="0" smtClean="0">
                <a:latin typeface="Agency FB" pitchFamily="34" charset="0"/>
              </a:rPr>
              <a:t>Diferencia entre la primera venida y la segunda venida de Cristo</a:t>
            </a:r>
            <a:endParaRPr lang="es-CO" b="1" dirty="0">
              <a:latin typeface="Agency FB" pitchFamily="34" charset="0"/>
            </a:endParaRPr>
          </a:p>
        </p:txBody>
      </p:sp>
      <p:sp>
        <p:nvSpPr>
          <p:cNvPr id="3" name="2 Marcador de contenido"/>
          <p:cNvSpPr>
            <a:spLocks noGrp="1"/>
          </p:cNvSpPr>
          <p:nvPr>
            <p:ph idx="1"/>
          </p:nvPr>
        </p:nvSpPr>
        <p:spPr>
          <a:xfrm>
            <a:off x="179512" y="1600200"/>
            <a:ext cx="8784976" cy="5141168"/>
          </a:xfrm>
          <a:gradFill>
            <a:gsLst>
              <a:gs pos="0">
                <a:srgbClr val="FFEFD1"/>
              </a:gs>
              <a:gs pos="64999">
                <a:srgbClr val="F0EBD5"/>
              </a:gs>
              <a:gs pos="100000">
                <a:srgbClr val="D1C39F"/>
              </a:gs>
            </a:gsLst>
            <a:lin ang="5400000" scaled="0"/>
          </a:gradFill>
        </p:spPr>
        <p:txBody>
          <a:bodyPr>
            <a:normAutofit fontScale="77500" lnSpcReduction="20000"/>
          </a:bodyPr>
          <a:lstStyle/>
          <a:p>
            <a:pPr marL="0" indent="0">
              <a:buNone/>
            </a:pPr>
            <a:r>
              <a:rPr lang="es-CO" sz="3600" b="1" dirty="0" smtClean="0"/>
              <a:t>1</a:t>
            </a:r>
            <a:r>
              <a:rPr lang="es-CO" dirty="0" smtClean="0"/>
              <a:t>. En </a:t>
            </a:r>
            <a:r>
              <a:rPr lang="es-CO" dirty="0"/>
              <a:t>su primera venida vino como un niño indefenso; nació en un establo de animales domésticos. </a:t>
            </a:r>
            <a:r>
              <a:rPr lang="es-CO" dirty="0">
                <a:solidFill>
                  <a:srgbClr val="FF0000"/>
                </a:solidFill>
              </a:rPr>
              <a:t>(Lucas 2:8-12)</a:t>
            </a:r>
          </a:p>
          <a:p>
            <a:pPr marL="0" indent="0">
              <a:buNone/>
            </a:pPr>
            <a:r>
              <a:rPr lang="es-CO" dirty="0"/>
              <a:t>a-      En su segunda venida vendrá como un rey conquistador </a:t>
            </a:r>
            <a:r>
              <a:rPr lang="es-CO" dirty="0">
                <a:solidFill>
                  <a:srgbClr val="FF0000"/>
                </a:solidFill>
              </a:rPr>
              <a:t>(Apocalipsis 19:11-16)</a:t>
            </a:r>
          </a:p>
          <a:p>
            <a:endParaRPr lang="es-CO" dirty="0"/>
          </a:p>
          <a:p>
            <a:pPr marL="0" indent="0">
              <a:buNone/>
            </a:pPr>
            <a:r>
              <a:rPr lang="es-CO" sz="3600" b="1" dirty="0" smtClean="0"/>
              <a:t>2</a:t>
            </a:r>
            <a:r>
              <a:rPr lang="es-CO" dirty="0" smtClean="0"/>
              <a:t>. En </a:t>
            </a:r>
            <a:r>
              <a:rPr lang="es-CO" dirty="0"/>
              <a:t>su primera venida vino como un mensajero da salvación </a:t>
            </a:r>
            <a:r>
              <a:rPr lang="es-CO" dirty="0">
                <a:solidFill>
                  <a:srgbClr val="FF0000"/>
                </a:solidFill>
              </a:rPr>
              <a:t>(Juan 3:17)</a:t>
            </a:r>
          </a:p>
          <a:p>
            <a:pPr marL="0" indent="0">
              <a:buNone/>
            </a:pPr>
            <a:r>
              <a:rPr lang="es-CO" dirty="0"/>
              <a:t>b-      En su segunda venida vendrá a hacer efectiva la salvación que ofreció </a:t>
            </a:r>
            <a:r>
              <a:rPr lang="es-CO" dirty="0">
                <a:solidFill>
                  <a:srgbClr val="FF0000"/>
                </a:solidFill>
              </a:rPr>
              <a:t>(Apocalipsis 21:1-4)</a:t>
            </a:r>
          </a:p>
          <a:p>
            <a:endParaRPr lang="es-CO" dirty="0">
              <a:solidFill>
                <a:srgbClr val="FF0000"/>
              </a:solidFill>
            </a:endParaRPr>
          </a:p>
          <a:p>
            <a:pPr marL="0" indent="0">
              <a:buNone/>
            </a:pPr>
            <a:r>
              <a:rPr lang="es-CO" sz="3600" b="1" dirty="0" smtClean="0"/>
              <a:t>3</a:t>
            </a:r>
            <a:r>
              <a:rPr lang="es-CO" dirty="0" smtClean="0"/>
              <a:t>. En </a:t>
            </a:r>
            <a:r>
              <a:rPr lang="es-CO" dirty="0"/>
              <a:t>su primera venida vino a sufrir al cargar el pecado del mundo </a:t>
            </a:r>
            <a:r>
              <a:rPr lang="es-CO" dirty="0">
                <a:solidFill>
                  <a:srgbClr val="FF0000"/>
                </a:solidFill>
              </a:rPr>
              <a:t>(Juan 1:29)</a:t>
            </a:r>
          </a:p>
          <a:p>
            <a:pPr marL="0" indent="0">
              <a:buNone/>
            </a:pPr>
            <a:r>
              <a:rPr lang="es-CO" dirty="0"/>
              <a:t>c-       En su segunda venida vendrá como Dios Todopoderoso </a:t>
            </a:r>
            <a:r>
              <a:rPr lang="es-CO" dirty="0">
                <a:solidFill>
                  <a:srgbClr val="FF0000"/>
                </a:solidFill>
              </a:rPr>
              <a:t>(Mateo 24:30</a:t>
            </a:r>
            <a:r>
              <a:rPr lang="es-CO" dirty="0" smtClean="0">
                <a:solidFill>
                  <a:srgbClr val="FF0000"/>
                </a:solidFill>
              </a:rPr>
              <a:t>)</a:t>
            </a:r>
            <a:endParaRPr lang="es-CO" dirty="0">
              <a:solidFill>
                <a:srgbClr val="FF0000"/>
              </a:solidFill>
            </a:endParaRPr>
          </a:p>
        </p:txBody>
      </p:sp>
    </p:spTree>
    <p:extLst>
      <p:ext uri="{BB962C8B-B14F-4D97-AF65-F5344CB8AC3E}">
        <p14:creationId xmlns:p14="http://schemas.microsoft.com/office/powerpoint/2010/main" val="1301186816"/>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 calcmode="lin" valueType="num">
                                      <p:cBhvr>
                                        <p:cTn id="47"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6" end="6"/>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 calcmode="lin" valueType="num">
                                      <p:cBhvr>
                                        <p:cTn id="55"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solidFill>
        </p:spPr>
        <p:txBody>
          <a:bodyPr>
            <a:normAutofit fontScale="90000"/>
          </a:bodyPr>
          <a:lstStyle/>
          <a:p>
            <a:r>
              <a:rPr lang="es-CO" b="1" dirty="0">
                <a:latin typeface="Agency FB" pitchFamily="34" charset="0"/>
              </a:rPr>
              <a:t>Cuando Cristo venga por </a:t>
            </a:r>
            <a:r>
              <a:rPr lang="es-CO" b="1" dirty="0" smtClean="0">
                <a:latin typeface="Agency FB" pitchFamily="34" charset="0"/>
              </a:rPr>
              <a:t>segunda ves la Biblia señala varios </a:t>
            </a:r>
            <a:r>
              <a:rPr lang="es-CO" b="1" dirty="0">
                <a:latin typeface="Agency FB" pitchFamily="34" charset="0"/>
              </a:rPr>
              <a:t>acontecimientos:</a:t>
            </a:r>
          </a:p>
        </p:txBody>
      </p:sp>
      <p:sp>
        <p:nvSpPr>
          <p:cNvPr id="3" name="2 Marcador de contenido"/>
          <p:cNvSpPr>
            <a:spLocks noGrp="1"/>
          </p:cNvSpPr>
          <p:nvPr>
            <p:ph idx="1"/>
          </p:nvPr>
        </p:nvSpPr>
        <p:spPr>
          <a:xfrm>
            <a:off x="457200" y="1600200"/>
            <a:ext cx="8229600" cy="4997152"/>
          </a:xfrm>
          <a:gradFill>
            <a:gsLst>
              <a:gs pos="0">
                <a:srgbClr val="FFEFD1"/>
              </a:gs>
              <a:gs pos="64999">
                <a:srgbClr val="F0EBD5"/>
              </a:gs>
              <a:gs pos="100000">
                <a:srgbClr val="D1C39F"/>
              </a:gs>
            </a:gsLst>
            <a:lin ang="5400000" scaled="0"/>
          </a:gradFill>
        </p:spPr>
        <p:txBody>
          <a:bodyPr>
            <a:normAutofit fontScale="70000" lnSpcReduction="20000"/>
          </a:bodyPr>
          <a:lstStyle/>
          <a:p>
            <a:pPr marL="0" indent="0">
              <a:buNone/>
            </a:pPr>
            <a:r>
              <a:rPr lang="es-CO" b="1" dirty="0">
                <a:solidFill>
                  <a:srgbClr val="FF0000"/>
                </a:solidFill>
              </a:rPr>
              <a:t>1</a:t>
            </a:r>
            <a:r>
              <a:rPr lang="es-CO" dirty="0"/>
              <a:t>.El cielo se desvanecerá, las montañas y las islas se </a:t>
            </a:r>
            <a:r>
              <a:rPr lang="es-CO" dirty="0" smtClean="0"/>
              <a:t>quitarán </a:t>
            </a:r>
            <a:r>
              <a:rPr lang="es-CO" dirty="0"/>
              <a:t>de su lugar </a:t>
            </a:r>
            <a:r>
              <a:rPr lang="es-CO" dirty="0">
                <a:solidFill>
                  <a:srgbClr val="FF0000"/>
                </a:solidFill>
              </a:rPr>
              <a:t>(Apocalipsis 6:14</a:t>
            </a:r>
            <a:r>
              <a:rPr lang="es-CO" dirty="0" smtClean="0">
                <a:solidFill>
                  <a:srgbClr val="FF0000"/>
                </a:solidFill>
              </a:rPr>
              <a:t>).</a:t>
            </a:r>
            <a:endParaRPr lang="es-CO" dirty="0">
              <a:solidFill>
                <a:srgbClr val="FF0000"/>
              </a:solidFill>
            </a:endParaRPr>
          </a:p>
          <a:p>
            <a:pPr marL="0" indent="0">
              <a:buNone/>
            </a:pPr>
            <a:r>
              <a:rPr lang="es-CO" b="1" dirty="0">
                <a:solidFill>
                  <a:srgbClr val="FF0000"/>
                </a:solidFill>
              </a:rPr>
              <a:t>2</a:t>
            </a:r>
            <a:r>
              <a:rPr lang="es-CO" dirty="0"/>
              <a:t>.Los que no aceptaron su salvación y dejar el pecado desearán morir </a:t>
            </a:r>
            <a:r>
              <a:rPr lang="es-CO" dirty="0">
                <a:solidFill>
                  <a:srgbClr val="FF0000"/>
                </a:solidFill>
              </a:rPr>
              <a:t>(Apocalipsis 6:15-17</a:t>
            </a:r>
            <a:r>
              <a:rPr lang="es-CO" dirty="0" smtClean="0">
                <a:solidFill>
                  <a:srgbClr val="FF0000"/>
                </a:solidFill>
              </a:rPr>
              <a:t>).</a:t>
            </a:r>
            <a:endParaRPr lang="es-CO" dirty="0">
              <a:solidFill>
                <a:srgbClr val="FF0000"/>
              </a:solidFill>
            </a:endParaRPr>
          </a:p>
          <a:p>
            <a:pPr marL="0" indent="0">
              <a:buNone/>
            </a:pPr>
            <a:r>
              <a:rPr lang="es-CO" b="1" dirty="0">
                <a:solidFill>
                  <a:srgbClr val="FF0000"/>
                </a:solidFill>
              </a:rPr>
              <a:t>3</a:t>
            </a:r>
            <a:r>
              <a:rPr lang="es-CO" dirty="0"/>
              <a:t>.Los que aceptaron abandonar el pecado y recibir la salvación son reunidos cerca de Cristo </a:t>
            </a:r>
            <a:r>
              <a:rPr lang="es-CO" dirty="0">
                <a:solidFill>
                  <a:srgbClr val="FF0000"/>
                </a:solidFill>
              </a:rPr>
              <a:t>(Mateo 24:31</a:t>
            </a:r>
            <a:r>
              <a:rPr lang="es-CO" dirty="0" smtClean="0">
                <a:solidFill>
                  <a:srgbClr val="FF0000"/>
                </a:solidFill>
              </a:rPr>
              <a:t>),</a:t>
            </a:r>
            <a:endParaRPr lang="es-CO" dirty="0">
              <a:solidFill>
                <a:srgbClr val="FF0000"/>
              </a:solidFill>
            </a:endParaRPr>
          </a:p>
          <a:p>
            <a:pPr marL="0" indent="0">
              <a:buNone/>
            </a:pPr>
            <a:r>
              <a:rPr lang="es-CO" b="1" dirty="0">
                <a:solidFill>
                  <a:srgbClr val="FF0000"/>
                </a:solidFill>
              </a:rPr>
              <a:t>4</a:t>
            </a:r>
            <a:r>
              <a:rPr lang="es-CO" dirty="0"/>
              <a:t>.Todo los que amaron la venida del Señor serán transformados a la gloria eterna </a:t>
            </a:r>
            <a:r>
              <a:rPr lang="es-CO" dirty="0">
                <a:solidFill>
                  <a:srgbClr val="FF0000"/>
                </a:solidFill>
              </a:rPr>
              <a:t>(1 Corintios 15:51-52</a:t>
            </a:r>
            <a:r>
              <a:rPr lang="es-CO" dirty="0" smtClean="0">
                <a:solidFill>
                  <a:srgbClr val="FF0000"/>
                </a:solidFill>
              </a:rPr>
              <a:t>).</a:t>
            </a:r>
            <a:endParaRPr lang="es-CO" dirty="0">
              <a:solidFill>
                <a:srgbClr val="FF0000"/>
              </a:solidFill>
            </a:endParaRPr>
          </a:p>
          <a:p>
            <a:pPr marL="0" indent="0">
              <a:buNone/>
            </a:pPr>
            <a:r>
              <a:rPr lang="es-CO" b="1" dirty="0">
                <a:solidFill>
                  <a:srgbClr val="FF0000"/>
                </a:solidFill>
              </a:rPr>
              <a:t>5</a:t>
            </a:r>
            <a:r>
              <a:rPr lang="es-CO" dirty="0"/>
              <a:t>.Los muertos que creyeron en Dios y en Cristo y vivieron como </a:t>
            </a:r>
            <a:r>
              <a:rPr lang="es-CO" dirty="0" smtClean="0"/>
              <a:t>Él </a:t>
            </a:r>
            <a:r>
              <a:rPr lang="es-CO" dirty="0"/>
              <a:t>son resucitados para no morir jamás </a:t>
            </a:r>
            <a:r>
              <a:rPr lang="es-CO" dirty="0">
                <a:solidFill>
                  <a:srgbClr val="FF0000"/>
                </a:solidFill>
              </a:rPr>
              <a:t>(1 Tesalonicenses </a:t>
            </a:r>
            <a:r>
              <a:rPr lang="es-CO" dirty="0" smtClean="0">
                <a:solidFill>
                  <a:srgbClr val="FF0000"/>
                </a:solidFill>
              </a:rPr>
              <a:t>4:12-16).</a:t>
            </a:r>
            <a:endParaRPr lang="es-CO" dirty="0">
              <a:solidFill>
                <a:srgbClr val="FF0000"/>
              </a:solidFill>
            </a:endParaRPr>
          </a:p>
          <a:p>
            <a:pPr marL="0" indent="0">
              <a:buNone/>
            </a:pPr>
            <a:r>
              <a:rPr lang="es-CO" b="1" dirty="0">
                <a:solidFill>
                  <a:srgbClr val="FF0000"/>
                </a:solidFill>
              </a:rPr>
              <a:t>6</a:t>
            </a:r>
            <a:r>
              <a:rPr lang="es-CO" dirty="0"/>
              <a:t>.La tierra quedará llena de tinieblas </a:t>
            </a:r>
            <a:r>
              <a:rPr lang="es-CO" dirty="0">
                <a:solidFill>
                  <a:srgbClr val="FF0000"/>
                </a:solidFill>
              </a:rPr>
              <a:t>(Jeremías 4:23-26</a:t>
            </a:r>
            <a:r>
              <a:rPr lang="es-CO" dirty="0" smtClean="0">
                <a:solidFill>
                  <a:srgbClr val="FF0000"/>
                </a:solidFill>
              </a:rPr>
              <a:t>).</a:t>
            </a:r>
            <a:endParaRPr lang="es-CO" dirty="0">
              <a:solidFill>
                <a:srgbClr val="FF0000"/>
              </a:solidFill>
            </a:endParaRPr>
          </a:p>
          <a:p>
            <a:pPr marL="0" indent="0">
              <a:buNone/>
            </a:pPr>
            <a:r>
              <a:rPr lang="es-CO" b="1" dirty="0">
                <a:solidFill>
                  <a:srgbClr val="FF0000"/>
                </a:solidFill>
              </a:rPr>
              <a:t>7</a:t>
            </a:r>
            <a:r>
              <a:rPr lang="es-CO" dirty="0"/>
              <a:t>.Satanás quedará atado por mil años en esta tierra sin habitantes vivos </a:t>
            </a:r>
            <a:r>
              <a:rPr lang="es-CO" dirty="0">
                <a:solidFill>
                  <a:srgbClr val="FF0000"/>
                </a:solidFill>
              </a:rPr>
              <a:t>(Apocalipsis 20:1-3</a:t>
            </a:r>
            <a:r>
              <a:rPr lang="es-CO" dirty="0" smtClean="0">
                <a:solidFill>
                  <a:srgbClr val="FF0000"/>
                </a:solidFill>
              </a:rPr>
              <a:t>).</a:t>
            </a:r>
            <a:endParaRPr lang="es-CO" dirty="0">
              <a:solidFill>
                <a:srgbClr val="FF0000"/>
              </a:solidFill>
            </a:endParaRPr>
          </a:p>
          <a:p>
            <a:pPr marL="0" indent="0">
              <a:buNone/>
            </a:pPr>
            <a:r>
              <a:rPr lang="es-CO" b="1" dirty="0">
                <a:solidFill>
                  <a:srgbClr val="FF0000"/>
                </a:solidFill>
              </a:rPr>
              <a:t>8</a:t>
            </a:r>
            <a:r>
              <a:rPr lang="es-CO" dirty="0"/>
              <a:t>.Los que creyeron </a:t>
            </a:r>
            <a:r>
              <a:rPr lang="es-CO" dirty="0" smtClean="0"/>
              <a:t>en </a:t>
            </a:r>
            <a:r>
              <a:rPr lang="es-CO" dirty="0"/>
              <a:t>la Palabra de Dios y </a:t>
            </a:r>
            <a:r>
              <a:rPr lang="es-CO" dirty="0" smtClean="0"/>
              <a:t>guardaron sus </a:t>
            </a:r>
            <a:r>
              <a:rPr lang="es-CO" dirty="0"/>
              <a:t>mandamientos </a:t>
            </a:r>
            <a:r>
              <a:rPr lang="es-CO" dirty="0" smtClean="0"/>
              <a:t>irán </a:t>
            </a:r>
            <a:r>
              <a:rPr lang="es-CO" dirty="0"/>
              <a:t>a vivir con Cristo al cielo mil año </a:t>
            </a:r>
            <a:r>
              <a:rPr lang="es-CO" dirty="0">
                <a:solidFill>
                  <a:srgbClr val="FF0000"/>
                </a:solidFill>
              </a:rPr>
              <a:t>(Apocalipsis </a:t>
            </a:r>
            <a:r>
              <a:rPr lang="es-CO" dirty="0" smtClean="0">
                <a:solidFill>
                  <a:srgbClr val="FF0000"/>
                </a:solidFill>
              </a:rPr>
              <a:t>20:4-6; 22:14)</a:t>
            </a:r>
            <a:endParaRPr lang="es-CO" dirty="0">
              <a:solidFill>
                <a:srgbClr val="FF0000"/>
              </a:solidFill>
            </a:endParaRPr>
          </a:p>
        </p:txBody>
      </p:sp>
    </p:spTree>
    <p:extLst>
      <p:ext uri="{BB962C8B-B14F-4D97-AF65-F5344CB8AC3E}">
        <p14:creationId xmlns:p14="http://schemas.microsoft.com/office/powerpoint/2010/main" val="2327546548"/>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80">
                                          <p:stCondLst>
                                            <p:cond delay="0"/>
                                          </p:stCondLst>
                                        </p:cTn>
                                        <p:tgtEl>
                                          <p:spTgt spid="3">
                                            <p:bg/>
                                          </p:spTgt>
                                        </p:tgtEl>
                                      </p:cBhvr>
                                    </p:animEffect>
                                    <p:anim calcmode="lin" valueType="num">
                                      <p:cBhvr>
                                        <p:cTn id="8"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bg/>
                                          </p:spTgt>
                                        </p:tgtEl>
                                      </p:cBhvr>
                                      <p:to x="100000" y="60000"/>
                                    </p:animScale>
                                    <p:animScale>
                                      <p:cBhvr>
                                        <p:cTn id="14" dur="166" decel="50000">
                                          <p:stCondLst>
                                            <p:cond delay="676"/>
                                          </p:stCondLst>
                                        </p:cTn>
                                        <p:tgtEl>
                                          <p:spTgt spid="3">
                                            <p:bg/>
                                          </p:spTgt>
                                        </p:tgtEl>
                                      </p:cBhvr>
                                      <p:to x="100000" y="100000"/>
                                    </p:animScale>
                                    <p:animScale>
                                      <p:cBhvr>
                                        <p:cTn id="15" dur="26">
                                          <p:stCondLst>
                                            <p:cond delay="1312"/>
                                          </p:stCondLst>
                                        </p:cTn>
                                        <p:tgtEl>
                                          <p:spTgt spid="3">
                                            <p:bg/>
                                          </p:spTgt>
                                        </p:tgtEl>
                                      </p:cBhvr>
                                      <p:to x="100000" y="80000"/>
                                    </p:animScale>
                                    <p:animScale>
                                      <p:cBhvr>
                                        <p:cTn id="16" dur="166" decel="50000">
                                          <p:stCondLst>
                                            <p:cond delay="1338"/>
                                          </p:stCondLst>
                                        </p:cTn>
                                        <p:tgtEl>
                                          <p:spTgt spid="3">
                                            <p:bg/>
                                          </p:spTgt>
                                        </p:tgtEl>
                                      </p:cBhvr>
                                      <p:to x="100000" y="100000"/>
                                    </p:animScale>
                                    <p:animScale>
                                      <p:cBhvr>
                                        <p:cTn id="17" dur="26">
                                          <p:stCondLst>
                                            <p:cond delay="1642"/>
                                          </p:stCondLst>
                                        </p:cTn>
                                        <p:tgtEl>
                                          <p:spTgt spid="3">
                                            <p:bg/>
                                          </p:spTgt>
                                        </p:tgtEl>
                                      </p:cBhvr>
                                      <p:to x="100000" y="90000"/>
                                    </p:animScale>
                                    <p:animScale>
                                      <p:cBhvr>
                                        <p:cTn id="18" dur="166" decel="50000">
                                          <p:stCondLst>
                                            <p:cond delay="1668"/>
                                          </p:stCondLst>
                                        </p:cTn>
                                        <p:tgtEl>
                                          <p:spTgt spid="3">
                                            <p:bg/>
                                          </p:spTgt>
                                        </p:tgtEl>
                                      </p:cBhvr>
                                      <p:to x="100000" y="100000"/>
                                    </p:animScale>
                                    <p:animScale>
                                      <p:cBhvr>
                                        <p:cTn id="19" dur="26">
                                          <p:stCondLst>
                                            <p:cond delay="1808"/>
                                          </p:stCondLst>
                                        </p:cTn>
                                        <p:tgtEl>
                                          <p:spTgt spid="3">
                                            <p:bg/>
                                          </p:spTgt>
                                        </p:tgtEl>
                                      </p:cBhvr>
                                      <p:to x="100000" y="95000"/>
                                    </p:animScale>
                                    <p:animScale>
                                      <p:cBhvr>
                                        <p:cTn id="20" dur="166" decel="50000">
                                          <p:stCondLst>
                                            <p:cond delay="1834"/>
                                          </p:stCondLst>
                                        </p:cTn>
                                        <p:tgtEl>
                                          <p:spTgt spid="3">
                                            <p:bg/>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ipe(down)">
                                      <p:cBhvr>
                                        <p:cTn id="25" dur="580">
                                          <p:stCondLst>
                                            <p:cond delay="0"/>
                                          </p:stCondLst>
                                        </p:cTn>
                                        <p:tgtEl>
                                          <p:spTgt spid="3">
                                            <p:txEl>
                                              <p:pRg st="0" end="0"/>
                                            </p:txEl>
                                          </p:spTgt>
                                        </p:tgtEl>
                                      </p:cBhvr>
                                    </p:animEffect>
                                    <p:anim calcmode="lin" valueType="num">
                                      <p:cBhvr>
                                        <p:cTn id="26"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0" end="0"/>
                                            </p:txEl>
                                          </p:spTgt>
                                        </p:tgtEl>
                                      </p:cBhvr>
                                      <p:to x="100000" y="60000"/>
                                    </p:animScale>
                                    <p:animScale>
                                      <p:cBhvr>
                                        <p:cTn id="32" dur="166" decel="50000">
                                          <p:stCondLst>
                                            <p:cond delay="676"/>
                                          </p:stCondLst>
                                        </p:cTn>
                                        <p:tgtEl>
                                          <p:spTgt spid="3">
                                            <p:txEl>
                                              <p:pRg st="0" end="0"/>
                                            </p:txEl>
                                          </p:spTgt>
                                        </p:tgtEl>
                                      </p:cBhvr>
                                      <p:to x="100000" y="100000"/>
                                    </p:animScale>
                                    <p:animScale>
                                      <p:cBhvr>
                                        <p:cTn id="33" dur="26">
                                          <p:stCondLst>
                                            <p:cond delay="1312"/>
                                          </p:stCondLst>
                                        </p:cTn>
                                        <p:tgtEl>
                                          <p:spTgt spid="3">
                                            <p:txEl>
                                              <p:pRg st="0" end="0"/>
                                            </p:txEl>
                                          </p:spTgt>
                                        </p:tgtEl>
                                      </p:cBhvr>
                                      <p:to x="100000" y="80000"/>
                                    </p:animScale>
                                    <p:animScale>
                                      <p:cBhvr>
                                        <p:cTn id="34" dur="166" decel="50000">
                                          <p:stCondLst>
                                            <p:cond delay="1338"/>
                                          </p:stCondLst>
                                        </p:cTn>
                                        <p:tgtEl>
                                          <p:spTgt spid="3">
                                            <p:txEl>
                                              <p:pRg st="0" end="0"/>
                                            </p:txEl>
                                          </p:spTgt>
                                        </p:tgtEl>
                                      </p:cBhvr>
                                      <p:to x="100000" y="100000"/>
                                    </p:animScale>
                                    <p:animScale>
                                      <p:cBhvr>
                                        <p:cTn id="35" dur="26">
                                          <p:stCondLst>
                                            <p:cond delay="1642"/>
                                          </p:stCondLst>
                                        </p:cTn>
                                        <p:tgtEl>
                                          <p:spTgt spid="3">
                                            <p:txEl>
                                              <p:pRg st="0" end="0"/>
                                            </p:txEl>
                                          </p:spTgt>
                                        </p:tgtEl>
                                      </p:cBhvr>
                                      <p:to x="100000" y="90000"/>
                                    </p:animScale>
                                    <p:animScale>
                                      <p:cBhvr>
                                        <p:cTn id="36" dur="166" decel="50000">
                                          <p:stCondLst>
                                            <p:cond delay="1668"/>
                                          </p:stCondLst>
                                        </p:cTn>
                                        <p:tgtEl>
                                          <p:spTgt spid="3">
                                            <p:txEl>
                                              <p:pRg st="0" end="0"/>
                                            </p:txEl>
                                          </p:spTgt>
                                        </p:tgtEl>
                                      </p:cBhvr>
                                      <p:to x="100000" y="100000"/>
                                    </p:animScale>
                                    <p:animScale>
                                      <p:cBhvr>
                                        <p:cTn id="37" dur="26">
                                          <p:stCondLst>
                                            <p:cond delay="1808"/>
                                          </p:stCondLst>
                                        </p:cTn>
                                        <p:tgtEl>
                                          <p:spTgt spid="3">
                                            <p:txEl>
                                              <p:pRg st="0" end="0"/>
                                            </p:txEl>
                                          </p:spTgt>
                                        </p:tgtEl>
                                      </p:cBhvr>
                                      <p:to x="100000" y="95000"/>
                                    </p:animScale>
                                    <p:animScale>
                                      <p:cBhvr>
                                        <p:cTn id="38" dur="166" decel="50000">
                                          <p:stCondLst>
                                            <p:cond delay="1834"/>
                                          </p:stCondLst>
                                        </p:cTn>
                                        <p:tgtEl>
                                          <p:spTgt spid="3">
                                            <p:txEl>
                                              <p:pRg st="0" end="0"/>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1" end="1"/>
                                            </p:txEl>
                                          </p:spTgt>
                                        </p:tgtEl>
                                        <p:attrNameLst>
                                          <p:attrName>style.visibility</p:attrName>
                                        </p:attrNameLst>
                                      </p:cBhvr>
                                      <p:to>
                                        <p:strVal val="visible"/>
                                      </p:to>
                                    </p:set>
                                    <p:animEffect transition="in" filter="wipe(down)">
                                      <p:cBhvr>
                                        <p:cTn id="43" dur="580">
                                          <p:stCondLst>
                                            <p:cond delay="0"/>
                                          </p:stCondLst>
                                        </p:cTn>
                                        <p:tgtEl>
                                          <p:spTgt spid="3">
                                            <p:txEl>
                                              <p:pRg st="1" end="1"/>
                                            </p:txEl>
                                          </p:spTgt>
                                        </p:tgtEl>
                                      </p:cBhvr>
                                    </p:animEffect>
                                    <p:anim calcmode="lin" valueType="num">
                                      <p:cBhvr>
                                        <p:cTn id="4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1" end="1"/>
                                            </p:txEl>
                                          </p:spTgt>
                                        </p:tgtEl>
                                      </p:cBhvr>
                                      <p:to x="100000" y="60000"/>
                                    </p:animScale>
                                    <p:animScale>
                                      <p:cBhvr>
                                        <p:cTn id="50" dur="166" decel="50000">
                                          <p:stCondLst>
                                            <p:cond delay="676"/>
                                          </p:stCondLst>
                                        </p:cTn>
                                        <p:tgtEl>
                                          <p:spTgt spid="3">
                                            <p:txEl>
                                              <p:pRg st="1" end="1"/>
                                            </p:txEl>
                                          </p:spTgt>
                                        </p:tgtEl>
                                      </p:cBhvr>
                                      <p:to x="100000" y="100000"/>
                                    </p:animScale>
                                    <p:animScale>
                                      <p:cBhvr>
                                        <p:cTn id="51" dur="26">
                                          <p:stCondLst>
                                            <p:cond delay="1312"/>
                                          </p:stCondLst>
                                        </p:cTn>
                                        <p:tgtEl>
                                          <p:spTgt spid="3">
                                            <p:txEl>
                                              <p:pRg st="1" end="1"/>
                                            </p:txEl>
                                          </p:spTgt>
                                        </p:tgtEl>
                                      </p:cBhvr>
                                      <p:to x="100000" y="80000"/>
                                    </p:animScale>
                                    <p:animScale>
                                      <p:cBhvr>
                                        <p:cTn id="52" dur="166" decel="50000">
                                          <p:stCondLst>
                                            <p:cond delay="1338"/>
                                          </p:stCondLst>
                                        </p:cTn>
                                        <p:tgtEl>
                                          <p:spTgt spid="3">
                                            <p:txEl>
                                              <p:pRg st="1" end="1"/>
                                            </p:txEl>
                                          </p:spTgt>
                                        </p:tgtEl>
                                      </p:cBhvr>
                                      <p:to x="100000" y="100000"/>
                                    </p:animScale>
                                    <p:animScale>
                                      <p:cBhvr>
                                        <p:cTn id="53" dur="26">
                                          <p:stCondLst>
                                            <p:cond delay="1642"/>
                                          </p:stCondLst>
                                        </p:cTn>
                                        <p:tgtEl>
                                          <p:spTgt spid="3">
                                            <p:txEl>
                                              <p:pRg st="1" end="1"/>
                                            </p:txEl>
                                          </p:spTgt>
                                        </p:tgtEl>
                                      </p:cBhvr>
                                      <p:to x="100000" y="90000"/>
                                    </p:animScale>
                                    <p:animScale>
                                      <p:cBhvr>
                                        <p:cTn id="54" dur="166" decel="50000">
                                          <p:stCondLst>
                                            <p:cond delay="1668"/>
                                          </p:stCondLst>
                                        </p:cTn>
                                        <p:tgtEl>
                                          <p:spTgt spid="3">
                                            <p:txEl>
                                              <p:pRg st="1" end="1"/>
                                            </p:txEl>
                                          </p:spTgt>
                                        </p:tgtEl>
                                      </p:cBhvr>
                                      <p:to x="100000" y="100000"/>
                                    </p:animScale>
                                    <p:animScale>
                                      <p:cBhvr>
                                        <p:cTn id="55" dur="26">
                                          <p:stCondLst>
                                            <p:cond delay="1808"/>
                                          </p:stCondLst>
                                        </p:cTn>
                                        <p:tgtEl>
                                          <p:spTgt spid="3">
                                            <p:txEl>
                                              <p:pRg st="1" end="1"/>
                                            </p:txEl>
                                          </p:spTgt>
                                        </p:tgtEl>
                                      </p:cBhvr>
                                      <p:to x="100000" y="95000"/>
                                    </p:animScale>
                                    <p:animScale>
                                      <p:cBhvr>
                                        <p:cTn id="56" dur="166" decel="50000">
                                          <p:stCondLst>
                                            <p:cond delay="1834"/>
                                          </p:stCondLst>
                                        </p:cTn>
                                        <p:tgtEl>
                                          <p:spTgt spid="3">
                                            <p:txEl>
                                              <p:pRg st="1" end="1"/>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3">
                                            <p:txEl>
                                              <p:pRg st="2" end="2"/>
                                            </p:txEl>
                                          </p:spTgt>
                                        </p:tgtEl>
                                        <p:attrNameLst>
                                          <p:attrName>style.visibility</p:attrName>
                                        </p:attrNameLst>
                                      </p:cBhvr>
                                      <p:to>
                                        <p:strVal val="visible"/>
                                      </p:to>
                                    </p:set>
                                    <p:animEffect transition="in" filter="wipe(down)">
                                      <p:cBhvr>
                                        <p:cTn id="61" dur="580">
                                          <p:stCondLst>
                                            <p:cond delay="0"/>
                                          </p:stCondLst>
                                        </p:cTn>
                                        <p:tgtEl>
                                          <p:spTgt spid="3">
                                            <p:txEl>
                                              <p:pRg st="2" end="2"/>
                                            </p:txEl>
                                          </p:spTgt>
                                        </p:tgtEl>
                                      </p:cBhvr>
                                    </p:animEffect>
                                    <p:anim calcmode="lin" valueType="num">
                                      <p:cBhvr>
                                        <p:cTn id="62"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2" end="2"/>
                                            </p:txEl>
                                          </p:spTgt>
                                        </p:tgtEl>
                                      </p:cBhvr>
                                      <p:to x="100000" y="60000"/>
                                    </p:animScale>
                                    <p:animScale>
                                      <p:cBhvr>
                                        <p:cTn id="68" dur="166" decel="50000">
                                          <p:stCondLst>
                                            <p:cond delay="676"/>
                                          </p:stCondLst>
                                        </p:cTn>
                                        <p:tgtEl>
                                          <p:spTgt spid="3">
                                            <p:txEl>
                                              <p:pRg st="2" end="2"/>
                                            </p:txEl>
                                          </p:spTgt>
                                        </p:tgtEl>
                                      </p:cBhvr>
                                      <p:to x="100000" y="100000"/>
                                    </p:animScale>
                                    <p:animScale>
                                      <p:cBhvr>
                                        <p:cTn id="69" dur="26">
                                          <p:stCondLst>
                                            <p:cond delay="1312"/>
                                          </p:stCondLst>
                                        </p:cTn>
                                        <p:tgtEl>
                                          <p:spTgt spid="3">
                                            <p:txEl>
                                              <p:pRg st="2" end="2"/>
                                            </p:txEl>
                                          </p:spTgt>
                                        </p:tgtEl>
                                      </p:cBhvr>
                                      <p:to x="100000" y="80000"/>
                                    </p:animScale>
                                    <p:animScale>
                                      <p:cBhvr>
                                        <p:cTn id="70" dur="166" decel="50000">
                                          <p:stCondLst>
                                            <p:cond delay="1338"/>
                                          </p:stCondLst>
                                        </p:cTn>
                                        <p:tgtEl>
                                          <p:spTgt spid="3">
                                            <p:txEl>
                                              <p:pRg st="2" end="2"/>
                                            </p:txEl>
                                          </p:spTgt>
                                        </p:tgtEl>
                                      </p:cBhvr>
                                      <p:to x="100000" y="100000"/>
                                    </p:animScale>
                                    <p:animScale>
                                      <p:cBhvr>
                                        <p:cTn id="71" dur="26">
                                          <p:stCondLst>
                                            <p:cond delay="1642"/>
                                          </p:stCondLst>
                                        </p:cTn>
                                        <p:tgtEl>
                                          <p:spTgt spid="3">
                                            <p:txEl>
                                              <p:pRg st="2" end="2"/>
                                            </p:txEl>
                                          </p:spTgt>
                                        </p:tgtEl>
                                      </p:cBhvr>
                                      <p:to x="100000" y="90000"/>
                                    </p:animScale>
                                    <p:animScale>
                                      <p:cBhvr>
                                        <p:cTn id="72" dur="166" decel="50000">
                                          <p:stCondLst>
                                            <p:cond delay="1668"/>
                                          </p:stCondLst>
                                        </p:cTn>
                                        <p:tgtEl>
                                          <p:spTgt spid="3">
                                            <p:txEl>
                                              <p:pRg st="2" end="2"/>
                                            </p:txEl>
                                          </p:spTgt>
                                        </p:tgtEl>
                                      </p:cBhvr>
                                      <p:to x="100000" y="100000"/>
                                    </p:animScale>
                                    <p:animScale>
                                      <p:cBhvr>
                                        <p:cTn id="73" dur="26">
                                          <p:stCondLst>
                                            <p:cond delay="1808"/>
                                          </p:stCondLst>
                                        </p:cTn>
                                        <p:tgtEl>
                                          <p:spTgt spid="3">
                                            <p:txEl>
                                              <p:pRg st="2" end="2"/>
                                            </p:txEl>
                                          </p:spTgt>
                                        </p:tgtEl>
                                      </p:cBhvr>
                                      <p:to x="100000" y="95000"/>
                                    </p:animScale>
                                    <p:animScale>
                                      <p:cBhvr>
                                        <p:cTn id="74" dur="166" decel="50000">
                                          <p:stCondLst>
                                            <p:cond delay="1834"/>
                                          </p:stCondLst>
                                        </p:cTn>
                                        <p:tgtEl>
                                          <p:spTgt spid="3">
                                            <p:txEl>
                                              <p:pRg st="2" end="2"/>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3">
                                            <p:txEl>
                                              <p:pRg st="3" end="3"/>
                                            </p:txEl>
                                          </p:spTgt>
                                        </p:tgtEl>
                                        <p:attrNameLst>
                                          <p:attrName>style.visibility</p:attrName>
                                        </p:attrNameLst>
                                      </p:cBhvr>
                                      <p:to>
                                        <p:strVal val="visible"/>
                                      </p:to>
                                    </p:set>
                                    <p:animEffect transition="in" filter="wipe(down)">
                                      <p:cBhvr>
                                        <p:cTn id="79" dur="580">
                                          <p:stCondLst>
                                            <p:cond delay="0"/>
                                          </p:stCondLst>
                                        </p:cTn>
                                        <p:tgtEl>
                                          <p:spTgt spid="3">
                                            <p:txEl>
                                              <p:pRg st="3" end="3"/>
                                            </p:txEl>
                                          </p:spTgt>
                                        </p:tgtEl>
                                      </p:cBhvr>
                                    </p:animEffect>
                                    <p:anim calcmode="lin" valueType="num">
                                      <p:cBhvr>
                                        <p:cTn id="80"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3">
                                            <p:txEl>
                                              <p:pRg st="3" end="3"/>
                                            </p:txEl>
                                          </p:spTgt>
                                        </p:tgtEl>
                                      </p:cBhvr>
                                      <p:to x="100000" y="60000"/>
                                    </p:animScale>
                                    <p:animScale>
                                      <p:cBhvr>
                                        <p:cTn id="86" dur="166" decel="50000">
                                          <p:stCondLst>
                                            <p:cond delay="676"/>
                                          </p:stCondLst>
                                        </p:cTn>
                                        <p:tgtEl>
                                          <p:spTgt spid="3">
                                            <p:txEl>
                                              <p:pRg st="3" end="3"/>
                                            </p:txEl>
                                          </p:spTgt>
                                        </p:tgtEl>
                                      </p:cBhvr>
                                      <p:to x="100000" y="100000"/>
                                    </p:animScale>
                                    <p:animScale>
                                      <p:cBhvr>
                                        <p:cTn id="87" dur="26">
                                          <p:stCondLst>
                                            <p:cond delay="1312"/>
                                          </p:stCondLst>
                                        </p:cTn>
                                        <p:tgtEl>
                                          <p:spTgt spid="3">
                                            <p:txEl>
                                              <p:pRg st="3" end="3"/>
                                            </p:txEl>
                                          </p:spTgt>
                                        </p:tgtEl>
                                      </p:cBhvr>
                                      <p:to x="100000" y="80000"/>
                                    </p:animScale>
                                    <p:animScale>
                                      <p:cBhvr>
                                        <p:cTn id="88" dur="166" decel="50000">
                                          <p:stCondLst>
                                            <p:cond delay="1338"/>
                                          </p:stCondLst>
                                        </p:cTn>
                                        <p:tgtEl>
                                          <p:spTgt spid="3">
                                            <p:txEl>
                                              <p:pRg st="3" end="3"/>
                                            </p:txEl>
                                          </p:spTgt>
                                        </p:tgtEl>
                                      </p:cBhvr>
                                      <p:to x="100000" y="100000"/>
                                    </p:animScale>
                                    <p:animScale>
                                      <p:cBhvr>
                                        <p:cTn id="89" dur="26">
                                          <p:stCondLst>
                                            <p:cond delay="1642"/>
                                          </p:stCondLst>
                                        </p:cTn>
                                        <p:tgtEl>
                                          <p:spTgt spid="3">
                                            <p:txEl>
                                              <p:pRg st="3" end="3"/>
                                            </p:txEl>
                                          </p:spTgt>
                                        </p:tgtEl>
                                      </p:cBhvr>
                                      <p:to x="100000" y="90000"/>
                                    </p:animScale>
                                    <p:animScale>
                                      <p:cBhvr>
                                        <p:cTn id="90" dur="166" decel="50000">
                                          <p:stCondLst>
                                            <p:cond delay="1668"/>
                                          </p:stCondLst>
                                        </p:cTn>
                                        <p:tgtEl>
                                          <p:spTgt spid="3">
                                            <p:txEl>
                                              <p:pRg st="3" end="3"/>
                                            </p:txEl>
                                          </p:spTgt>
                                        </p:tgtEl>
                                      </p:cBhvr>
                                      <p:to x="100000" y="100000"/>
                                    </p:animScale>
                                    <p:animScale>
                                      <p:cBhvr>
                                        <p:cTn id="91" dur="26">
                                          <p:stCondLst>
                                            <p:cond delay="1808"/>
                                          </p:stCondLst>
                                        </p:cTn>
                                        <p:tgtEl>
                                          <p:spTgt spid="3">
                                            <p:txEl>
                                              <p:pRg st="3" end="3"/>
                                            </p:txEl>
                                          </p:spTgt>
                                        </p:tgtEl>
                                      </p:cBhvr>
                                      <p:to x="100000" y="95000"/>
                                    </p:animScale>
                                    <p:animScale>
                                      <p:cBhvr>
                                        <p:cTn id="92" dur="166" decel="50000">
                                          <p:stCondLst>
                                            <p:cond delay="1834"/>
                                          </p:stCondLst>
                                        </p:cTn>
                                        <p:tgtEl>
                                          <p:spTgt spid="3">
                                            <p:txEl>
                                              <p:pRg st="3" end="3"/>
                                            </p:txEl>
                                          </p:spTgt>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grpId="0" nodeType="clickEffect">
                                  <p:stCondLst>
                                    <p:cond delay="0"/>
                                  </p:stCondLst>
                                  <p:childTnLst>
                                    <p:set>
                                      <p:cBhvr>
                                        <p:cTn id="96" dur="1" fill="hold">
                                          <p:stCondLst>
                                            <p:cond delay="0"/>
                                          </p:stCondLst>
                                        </p:cTn>
                                        <p:tgtEl>
                                          <p:spTgt spid="3">
                                            <p:txEl>
                                              <p:pRg st="4" end="4"/>
                                            </p:txEl>
                                          </p:spTgt>
                                        </p:tgtEl>
                                        <p:attrNameLst>
                                          <p:attrName>style.visibility</p:attrName>
                                        </p:attrNameLst>
                                      </p:cBhvr>
                                      <p:to>
                                        <p:strVal val="visible"/>
                                      </p:to>
                                    </p:set>
                                    <p:animEffect transition="in" filter="wipe(down)">
                                      <p:cBhvr>
                                        <p:cTn id="97" dur="580">
                                          <p:stCondLst>
                                            <p:cond delay="0"/>
                                          </p:stCondLst>
                                        </p:cTn>
                                        <p:tgtEl>
                                          <p:spTgt spid="3">
                                            <p:txEl>
                                              <p:pRg st="4" end="4"/>
                                            </p:txEl>
                                          </p:spTgt>
                                        </p:tgtEl>
                                      </p:cBhvr>
                                    </p:animEffect>
                                    <p:anim calcmode="lin" valueType="num">
                                      <p:cBhvr>
                                        <p:cTn id="98"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3">
                                            <p:txEl>
                                              <p:pRg st="4" end="4"/>
                                            </p:txEl>
                                          </p:spTgt>
                                        </p:tgtEl>
                                      </p:cBhvr>
                                      <p:to x="100000" y="60000"/>
                                    </p:animScale>
                                    <p:animScale>
                                      <p:cBhvr>
                                        <p:cTn id="104" dur="166" decel="50000">
                                          <p:stCondLst>
                                            <p:cond delay="676"/>
                                          </p:stCondLst>
                                        </p:cTn>
                                        <p:tgtEl>
                                          <p:spTgt spid="3">
                                            <p:txEl>
                                              <p:pRg st="4" end="4"/>
                                            </p:txEl>
                                          </p:spTgt>
                                        </p:tgtEl>
                                      </p:cBhvr>
                                      <p:to x="100000" y="100000"/>
                                    </p:animScale>
                                    <p:animScale>
                                      <p:cBhvr>
                                        <p:cTn id="105" dur="26">
                                          <p:stCondLst>
                                            <p:cond delay="1312"/>
                                          </p:stCondLst>
                                        </p:cTn>
                                        <p:tgtEl>
                                          <p:spTgt spid="3">
                                            <p:txEl>
                                              <p:pRg st="4" end="4"/>
                                            </p:txEl>
                                          </p:spTgt>
                                        </p:tgtEl>
                                      </p:cBhvr>
                                      <p:to x="100000" y="80000"/>
                                    </p:animScale>
                                    <p:animScale>
                                      <p:cBhvr>
                                        <p:cTn id="106" dur="166" decel="50000">
                                          <p:stCondLst>
                                            <p:cond delay="1338"/>
                                          </p:stCondLst>
                                        </p:cTn>
                                        <p:tgtEl>
                                          <p:spTgt spid="3">
                                            <p:txEl>
                                              <p:pRg st="4" end="4"/>
                                            </p:txEl>
                                          </p:spTgt>
                                        </p:tgtEl>
                                      </p:cBhvr>
                                      <p:to x="100000" y="100000"/>
                                    </p:animScale>
                                    <p:animScale>
                                      <p:cBhvr>
                                        <p:cTn id="107" dur="26">
                                          <p:stCondLst>
                                            <p:cond delay="1642"/>
                                          </p:stCondLst>
                                        </p:cTn>
                                        <p:tgtEl>
                                          <p:spTgt spid="3">
                                            <p:txEl>
                                              <p:pRg st="4" end="4"/>
                                            </p:txEl>
                                          </p:spTgt>
                                        </p:tgtEl>
                                      </p:cBhvr>
                                      <p:to x="100000" y="90000"/>
                                    </p:animScale>
                                    <p:animScale>
                                      <p:cBhvr>
                                        <p:cTn id="108" dur="166" decel="50000">
                                          <p:stCondLst>
                                            <p:cond delay="1668"/>
                                          </p:stCondLst>
                                        </p:cTn>
                                        <p:tgtEl>
                                          <p:spTgt spid="3">
                                            <p:txEl>
                                              <p:pRg st="4" end="4"/>
                                            </p:txEl>
                                          </p:spTgt>
                                        </p:tgtEl>
                                      </p:cBhvr>
                                      <p:to x="100000" y="100000"/>
                                    </p:animScale>
                                    <p:animScale>
                                      <p:cBhvr>
                                        <p:cTn id="109" dur="26">
                                          <p:stCondLst>
                                            <p:cond delay="1808"/>
                                          </p:stCondLst>
                                        </p:cTn>
                                        <p:tgtEl>
                                          <p:spTgt spid="3">
                                            <p:txEl>
                                              <p:pRg st="4" end="4"/>
                                            </p:txEl>
                                          </p:spTgt>
                                        </p:tgtEl>
                                      </p:cBhvr>
                                      <p:to x="100000" y="95000"/>
                                    </p:animScale>
                                    <p:animScale>
                                      <p:cBhvr>
                                        <p:cTn id="110" dur="166" decel="50000">
                                          <p:stCondLst>
                                            <p:cond delay="1834"/>
                                          </p:stCondLst>
                                        </p:cTn>
                                        <p:tgtEl>
                                          <p:spTgt spid="3">
                                            <p:txEl>
                                              <p:pRg st="4" end="4"/>
                                            </p:txEl>
                                          </p:spTgt>
                                        </p:tgtEl>
                                      </p:cBhvr>
                                      <p:to x="100000" y="100000"/>
                                    </p:animScale>
                                  </p:childTnLst>
                                </p:cTn>
                              </p:par>
                            </p:childTnLst>
                          </p:cTn>
                        </p:par>
                      </p:childTnLst>
                    </p:cTn>
                  </p:par>
                  <p:par>
                    <p:cTn id="111" fill="hold">
                      <p:stCondLst>
                        <p:cond delay="indefinite"/>
                      </p:stCondLst>
                      <p:childTnLst>
                        <p:par>
                          <p:cTn id="112" fill="hold">
                            <p:stCondLst>
                              <p:cond delay="0"/>
                            </p:stCondLst>
                            <p:childTnLst>
                              <p:par>
                                <p:cTn id="113" presetID="26" presetClass="entr" presetSubtype="0" fill="hold" grpId="0" nodeType="clickEffect">
                                  <p:stCondLst>
                                    <p:cond delay="0"/>
                                  </p:stCondLst>
                                  <p:childTnLst>
                                    <p:set>
                                      <p:cBhvr>
                                        <p:cTn id="114" dur="1" fill="hold">
                                          <p:stCondLst>
                                            <p:cond delay="0"/>
                                          </p:stCondLst>
                                        </p:cTn>
                                        <p:tgtEl>
                                          <p:spTgt spid="3">
                                            <p:txEl>
                                              <p:pRg st="5" end="5"/>
                                            </p:txEl>
                                          </p:spTgt>
                                        </p:tgtEl>
                                        <p:attrNameLst>
                                          <p:attrName>style.visibility</p:attrName>
                                        </p:attrNameLst>
                                      </p:cBhvr>
                                      <p:to>
                                        <p:strVal val="visible"/>
                                      </p:to>
                                    </p:set>
                                    <p:animEffect transition="in" filter="wipe(down)">
                                      <p:cBhvr>
                                        <p:cTn id="115" dur="580">
                                          <p:stCondLst>
                                            <p:cond delay="0"/>
                                          </p:stCondLst>
                                        </p:cTn>
                                        <p:tgtEl>
                                          <p:spTgt spid="3">
                                            <p:txEl>
                                              <p:pRg st="5" end="5"/>
                                            </p:txEl>
                                          </p:spTgt>
                                        </p:tgtEl>
                                      </p:cBhvr>
                                    </p:animEffect>
                                    <p:anim calcmode="lin" valueType="num">
                                      <p:cBhvr>
                                        <p:cTn id="116"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117"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118"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119"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120"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121" dur="26">
                                          <p:stCondLst>
                                            <p:cond delay="650"/>
                                          </p:stCondLst>
                                        </p:cTn>
                                        <p:tgtEl>
                                          <p:spTgt spid="3">
                                            <p:txEl>
                                              <p:pRg st="5" end="5"/>
                                            </p:txEl>
                                          </p:spTgt>
                                        </p:tgtEl>
                                      </p:cBhvr>
                                      <p:to x="100000" y="60000"/>
                                    </p:animScale>
                                    <p:animScale>
                                      <p:cBhvr>
                                        <p:cTn id="122" dur="166" decel="50000">
                                          <p:stCondLst>
                                            <p:cond delay="676"/>
                                          </p:stCondLst>
                                        </p:cTn>
                                        <p:tgtEl>
                                          <p:spTgt spid="3">
                                            <p:txEl>
                                              <p:pRg st="5" end="5"/>
                                            </p:txEl>
                                          </p:spTgt>
                                        </p:tgtEl>
                                      </p:cBhvr>
                                      <p:to x="100000" y="100000"/>
                                    </p:animScale>
                                    <p:animScale>
                                      <p:cBhvr>
                                        <p:cTn id="123" dur="26">
                                          <p:stCondLst>
                                            <p:cond delay="1312"/>
                                          </p:stCondLst>
                                        </p:cTn>
                                        <p:tgtEl>
                                          <p:spTgt spid="3">
                                            <p:txEl>
                                              <p:pRg st="5" end="5"/>
                                            </p:txEl>
                                          </p:spTgt>
                                        </p:tgtEl>
                                      </p:cBhvr>
                                      <p:to x="100000" y="80000"/>
                                    </p:animScale>
                                    <p:animScale>
                                      <p:cBhvr>
                                        <p:cTn id="124" dur="166" decel="50000">
                                          <p:stCondLst>
                                            <p:cond delay="1338"/>
                                          </p:stCondLst>
                                        </p:cTn>
                                        <p:tgtEl>
                                          <p:spTgt spid="3">
                                            <p:txEl>
                                              <p:pRg st="5" end="5"/>
                                            </p:txEl>
                                          </p:spTgt>
                                        </p:tgtEl>
                                      </p:cBhvr>
                                      <p:to x="100000" y="100000"/>
                                    </p:animScale>
                                    <p:animScale>
                                      <p:cBhvr>
                                        <p:cTn id="125" dur="26">
                                          <p:stCondLst>
                                            <p:cond delay="1642"/>
                                          </p:stCondLst>
                                        </p:cTn>
                                        <p:tgtEl>
                                          <p:spTgt spid="3">
                                            <p:txEl>
                                              <p:pRg st="5" end="5"/>
                                            </p:txEl>
                                          </p:spTgt>
                                        </p:tgtEl>
                                      </p:cBhvr>
                                      <p:to x="100000" y="90000"/>
                                    </p:animScale>
                                    <p:animScale>
                                      <p:cBhvr>
                                        <p:cTn id="126" dur="166" decel="50000">
                                          <p:stCondLst>
                                            <p:cond delay="1668"/>
                                          </p:stCondLst>
                                        </p:cTn>
                                        <p:tgtEl>
                                          <p:spTgt spid="3">
                                            <p:txEl>
                                              <p:pRg st="5" end="5"/>
                                            </p:txEl>
                                          </p:spTgt>
                                        </p:tgtEl>
                                      </p:cBhvr>
                                      <p:to x="100000" y="100000"/>
                                    </p:animScale>
                                    <p:animScale>
                                      <p:cBhvr>
                                        <p:cTn id="127" dur="26">
                                          <p:stCondLst>
                                            <p:cond delay="1808"/>
                                          </p:stCondLst>
                                        </p:cTn>
                                        <p:tgtEl>
                                          <p:spTgt spid="3">
                                            <p:txEl>
                                              <p:pRg st="5" end="5"/>
                                            </p:txEl>
                                          </p:spTgt>
                                        </p:tgtEl>
                                      </p:cBhvr>
                                      <p:to x="100000" y="95000"/>
                                    </p:animScale>
                                    <p:animScale>
                                      <p:cBhvr>
                                        <p:cTn id="128" dur="166" decel="50000">
                                          <p:stCondLst>
                                            <p:cond delay="1834"/>
                                          </p:stCondLst>
                                        </p:cTn>
                                        <p:tgtEl>
                                          <p:spTgt spid="3">
                                            <p:txEl>
                                              <p:pRg st="5" end="5"/>
                                            </p:txEl>
                                          </p:spTgt>
                                        </p:tgtEl>
                                      </p:cBhvr>
                                      <p:to x="100000" y="100000"/>
                                    </p:animScale>
                                  </p:childTnLst>
                                </p:cTn>
                              </p:par>
                            </p:childTnLst>
                          </p:cTn>
                        </p:par>
                      </p:childTnLst>
                    </p:cTn>
                  </p:par>
                  <p:par>
                    <p:cTn id="129" fill="hold">
                      <p:stCondLst>
                        <p:cond delay="indefinite"/>
                      </p:stCondLst>
                      <p:childTnLst>
                        <p:par>
                          <p:cTn id="130" fill="hold">
                            <p:stCondLst>
                              <p:cond delay="0"/>
                            </p:stCondLst>
                            <p:childTnLst>
                              <p:par>
                                <p:cTn id="131" presetID="26" presetClass="entr" presetSubtype="0" fill="hold" grpId="0" nodeType="clickEffect">
                                  <p:stCondLst>
                                    <p:cond delay="0"/>
                                  </p:stCondLst>
                                  <p:childTnLst>
                                    <p:set>
                                      <p:cBhvr>
                                        <p:cTn id="132" dur="1" fill="hold">
                                          <p:stCondLst>
                                            <p:cond delay="0"/>
                                          </p:stCondLst>
                                        </p:cTn>
                                        <p:tgtEl>
                                          <p:spTgt spid="3">
                                            <p:txEl>
                                              <p:pRg st="6" end="6"/>
                                            </p:txEl>
                                          </p:spTgt>
                                        </p:tgtEl>
                                        <p:attrNameLst>
                                          <p:attrName>style.visibility</p:attrName>
                                        </p:attrNameLst>
                                      </p:cBhvr>
                                      <p:to>
                                        <p:strVal val="visible"/>
                                      </p:to>
                                    </p:set>
                                    <p:animEffect transition="in" filter="wipe(down)">
                                      <p:cBhvr>
                                        <p:cTn id="133" dur="580">
                                          <p:stCondLst>
                                            <p:cond delay="0"/>
                                          </p:stCondLst>
                                        </p:cTn>
                                        <p:tgtEl>
                                          <p:spTgt spid="3">
                                            <p:txEl>
                                              <p:pRg st="6" end="6"/>
                                            </p:txEl>
                                          </p:spTgt>
                                        </p:tgtEl>
                                      </p:cBhvr>
                                    </p:animEffect>
                                    <p:anim calcmode="lin" valueType="num">
                                      <p:cBhvr>
                                        <p:cTn id="134"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135"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136"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137"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138"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139" dur="26">
                                          <p:stCondLst>
                                            <p:cond delay="650"/>
                                          </p:stCondLst>
                                        </p:cTn>
                                        <p:tgtEl>
                                          <p:spTgt spid="3">
                                            <p:txEl>
                                              <p:pRg st="6" end="6"/>
                                            </p:txEl>
                                          </p:spTgt>
                                        </p:tgtEl>
                                      </p:cBhvr>
                                      <p:to x="100000" y="60000"/>
                                    </p:animScale>
                                    <p:animScale>
                                      <p:cBhvr>
                                        <p:cTn id="140" dur="166" decel="50000">
                                          <p:stCondLst>
                                            <p:cond delay="676"/>
                                          </p:stCondLst>
                                        </p:cTn>
                                        <p:tgtEl>
                                          <p:spTgt spid="3">
                                            <p:txEl>
                                              <p:pRg st="6" end="6"/>
                                            </p:txEl>
                                          </p:spTgt>
                                        </p:tgtEl>
                                      </p:cBhvr>
                                      <p:to x="100000" y="100000"/>
                                    </p:animScale>
                                    <p:animScale>
                                      <p:cBhvr>
                                        <p:cTn id="141" dur="26">
                                          <p:stCondLst>
                                            <p:cond delay="1312"/>
                                          </p:stCondLst>
                                        </p:cTn>
                                        <p:tgtEl>
                                          <p:spTgt spid="3">
                                            <p:txEl>
                                              <p:pRg st="6" end="6"/>
                                            </p:txEl>
                                          </p:spTgt>
                                        </p:tgtEl>
                                      </p:cBhvr>
                                      <p:to x="100000" y="80000"/>
                                    </p:animScale>
                                    <p:animScale>
                                      <p:cBhvr>
                                        <p:cTn id="142" dur="166" decel="50000">
                                          <p:stCondLst>
                                            <p:cond delay="1338"/>
                                          </p:stCondLst>
                                        </p:cTn>
                                        <p:tgtEl>
                                          <p:spTgt spid="3">
                                            <p:txEl>
                                              <p:pRg st="6" end="6"/>
                                            </p:txEl>
                                          </p:spTgt>
                                        </p:tgtEl>
                                      </p:cBhvr>
                                      <p:to x="100000" y="100000"/>
                                    </p:animScale>
                                    <p:animScale>
                                      <p:cBhvr>
                                        <p:cTn id="143" dur="26">
                                          <p:stCondLst>
                                            <p:cond delay="1642"/>
                                          </p:stCondLst>
                                        </p:cTn>
                                        <p:tgtEl>
                                          <p:spTgt spid="3">
                                            <p:txEl>
                                              <p:pRg st="6" end="6"/>
                                            </p:txEl>
                                          </p:spTgt>
                                        </p:tgtEl>
                                      </p:cBhvr>
                                      <p:to x="100000" y="90000"/>
                                    </p:animScale>
                                    <p:animScale>
                                      <p:cBhvr>
                                        <p:cTn id="144" dur="166" decel="50000">
                                          <p:stCondLst>
                                            <p:cond delay="1668"/>
                                          </p:stCondLst>
                                        </p:cTn>
                                        <p:tgtEl>
                                          <p:spTgt spid="3">
                                            <p:txEl>
                                              <p:pRg st="6" end="6"/>
                                            </p:txEl>
                                          </p:spTgt>
                                        </p:tgtEl>
                                      </p:cBhvr>
                                      <p:to x="100000" y="100000"/>
                                    </p:animScale>
                                    <p:animScale>
                                      <p:cBhvr>
                                        <p:cTn id="145" dur="26">
                                          <p:stCondLst>
                                            <p:cond delay="1808"/>
                                          </p:stCondLst>
                                        </p:cTn>
                                        <p:tgtEl>
                                          <p:spTgt spid="3">
                                            <p:txEl>
                                              <p:pRg st="6" end="6"/>
                                            </p:txEl>
                                          </p:spTgt>
                                        </p:tgtEl>
                                      </p:cBhvr>
                                      <p:to x="100000" y="95000"/>
                                    </p:animScale>
                                    <p:animScale>
                                      <p:cBhvr>
                                        <p:cTn id="146" dur="166" decel="50000">
                                          <p:stCondLst>
                                            <p:cond delay="1834"/>
                                          </p:stCondLst>
                                        </p:cTn>
                                        <p:tgtEl>
                                          <p:spTgt spid="3">
                                            <p:txEl>
                                              <p:pRg st="6" end="6"/>
                                            </p:txEl>
                                          </p:spTgt>
                                        </p:tgtEl>
                                      </p:cBhvr>
                                      <p:to x="100000" y="100000"/>
                                    </p:animScale>
                                  </p:childTnLst>
                                </p:cTn>
                              </p:par>
                            </p:childTnLst>
                          </p:cTn>
                        </p:par>
                      </p:childTnLst>
                    </p:cTn>
                  </p:par>
                  <p:par>
                    <p:cTn id="147" fill="hold">
                      <p:stCondLst>
                        <p:cond delay="indefinite"/>
                      </p:stCondLst>
                      <p:childTnLst>
                        <p:par>
                          <p:cTn id="148" fill="hold">
                            <p:stCondLst>
                              <p:cond delay="0"/>
                            </p:stCondLst>
                            <p:childTnLst>
                              <p:par>
                                <p:cTn id="149" presetID="26" presetClass="entr" presetSubtype="0" fill="hold" grpId="0" nodeType="clickEffect">
                                  <p:stCondLst>
                                    <p:cond delay="0"/>
                                  </p:stCondLst>
                                  <p:childTnLst>
                                    <p:set>
                                      <p:cBhvr>
                                        <p:cTn id="150" dur="1" fill="hold">
                                          <p:stCondLst>
                                            <p:cond delay="0"/>
                                          </p:stCondLst>
                                        </p:cTn>
                                        <p:tgtEl>
                                          <p:spTgt spid="3">
                                            <p:txEl>
                                              <p:pRg st="7" end="7"/>
                                            </p:txEl>
                                          </p:spTgt>
                                        </p:tgtEl>
                                        <p:attrNameLst>
                                          <p:attrName>style.visibility</p:attrName>
                                        </p:attrNameLst>
                                      </p:cBhvr>
                                      <p:to>
                                        <p:strVal val="visible"/>
                                      </p:to>
                                    </p:set>
                                    <p:animEffect transition="in" filter="wipe(down)">
                                      <p:cBhvr>
                                        <p:cTn id="151" dur="580">
                                          <p:stCondLst>
                                            <p:cond delay="0"/>
                                          </p:stCondLst>
                                        </p:cTn>
                                        <p:tgtEl>
                                          <p:spTgt spid="3">
                                            <p:txEl>
                                              <p:pRg st="7" end="7"/>
                                            </p:txEl>
                                          </p:spTgt>
                                        </p:tgtEl>
                                      </p:cBhvr>
                                    </p:animEffect>
                                    <p:anim calcmode="lin" valueType="num">
                                      <p:cBhvr>
                                        <p:cTn id="152"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153"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154"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155"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156"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157" dur="26">
                                          <p:stCondLst>
                                            <p:cond delay="650"/>
                                          </p:stCondLst>
                                        </p:cTn>
                                        <p:tgtEl>
                                          <p:spTgt spid="3">
                                            <p:txEl>
                                              <p:pRg st="7" end="7"/>
                                            </p:txEl>
                                          </p:spTgt>
                                        </p:tgtEl>
                                      </p:cBhvr>
                                      <p:to x="100000" y="60000"/>
                                    </p:animScale>
                                    <p:animScale>
                                      <p:cBhvr>
                                        <p:cTn id="158" dur="166" decel="50000">
                                          <p:stCondLst>
                                            <p:cond delay="676"/>
                                          </p:stCondLst>
                                        </p:cTn>
                                        <p:tgtEl>
                                          <p:spTgt spid="3">
                                            <p:txEl>
                                              <p:pRg st="7" end="7"/>
                                            </p:txEl>
                                          </p:spTgt>
                                        </p:tgtEl>
                                      </p:cBhvr>
                                      <p:to x="100000" y="100000"/>
                                    </p:animScale>
                                    <p:animScale>
                                      <p:cBhvr>
                                        <p:cTn id="159" dur="26">
                                          <p:stCondLst>
                                            <p:cond delay="1312"/>
                                          </p:stCondLst>
                                        </p:cTn>
                                        <p:tgtEl>
                                          <p:spTgt spid="3">
                                            <p:txEl>
                                              <p:pRg st="7" end="7"/>
                                            </p:txEl>
                                          </p:spTgt>
                                        </p:tgtEl>
                                      </p:cBhvr>
                                      <p:to x="100000" y="80000"/>
                                    </p:animScale>
                                    <p:animScale>
                                      <p:cBhvr>
                                        <p:cTn id="160" dur="166" decel="50000">
                                          <p:stCondLst>
                                            <p:cond delay="1338"/>
                                          </p:stCondLst>
                                        </p:cTn>
                                        <p:tgtEl>
                                          <p:spTgt spid="3">
                                            <p:txEl>
                                              <p:pRg st="7" end="7"/>
                                            </p:txEl>
                                          </p:spTgt>
                                        </p:tgtEl>
                                      </p:cBhvr>
                                      <p:to x="100000" y="100000"/>
                                    </p:animScale>
                                    <p:animScale>
                                      <p:cBhvr>
                                        <p:cTn id="161" dur="26">
                                          <p:stCondLst>
                                            <p:cond delay="1642"/>
                                          </p:stCondLst>
                                        </p:cTn>
                                        <p:tgtEl>
                                          <p:spTgt spid="3">
                                            <p:txEl>
                                              <p:pRg st="7" end="7"/>
                                            </p:txEl>
                                          </p:spTgt>
                                        </p:tgtEl>
                                      </p:cBhvr>
                                      <p:to x="100000" y="90000"/>
                                    </p:animScale>
                                    <p:animScale>
                                      <p:cBhvr>
                                        <p:cTn id="162" dur="166" decel="50000">
                                          <p:stCondLst>
                                            <p:cond delay="1668"/>
                                          </p:stCondLst>
                                        </p:cTn>
                                        <p:tgtEl>
                                          <p:spTgt spid="3">
                                            <p:txEl>
                                              <p:pRg st="7" end="7"/>
                                            </p:txEl>
                                          </p:spTgt>
                                        </p:tgtEl>
                                      </p:cBhvr>
                                      <p:to x="100000" y="100000"/>
                                    </p:animScale>
                                    <p:animScale>
                                      <p:cBhvr>
                                        <p:cTn id="163" dur="26">
                                          <p:stCondLst>
                                            <p:cond delay="1808"/>
                                          </p:stCondLst>
                                        </p:cTn>
                                        <p:tgtEl>
                                          <p:spTgt spid="3">
                                            <p:txEl>
                                              <p:pRg st="7" end="7"/>
                                            </p:txEl>
                                          </p:spTgt>
                                        </p:tgtEl>
                                      </p:cBhvr>
                                      <p:to x="100000" y="95000"/>
                                    </p:animScale>
                                    <p:animScale>
                                      <p:cBhvr>
                                        <p:cTn id="164" dur="166" decel="50000">
                                          <p:stCondLst>
                                            <p:cond delay="1834"/>
                                          </p:stCondLst>
                                        </p:cTn>
                                        <p:tgtEl>
                                          <p:spTgt spid="3">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570186"/>
          </a:xfrm>
          <a:solidFill>
            <a:schemeClr val="bg2"/>
          </a:solidFill>
        </p:spPr>
        <p:txBody>
          <a:bodyPr>
            <a:noAutofit/>
          </a:bodyPr>
          <a:lstStyle/>
          <a:p>
            <a:r>
              <a:rPr lang="es-CO" sz="3200" b="1" dirty="0" smtClean="0">
                <a:latin typeface="Agency FB" pitchFamily="34" charset="0"/>
              </a:rPr>
              <a:t>La segunda venida de Cristo señala la segunda etapa del plan de salvación y a la vez el cumplimiento de los </a:t>
            </a:r>
            <a:r>
              <a:rPr lang="es-CO" sz="3200" b="1" dirty="0">
                <a:latin typeface="Agency FB" pitchFamily="34" charset="0"/>
              </a:rPr>
              <a:t>6</a:t>
            </a:r>
            <a:r>
              <a:rPr lang="es-CO" sz="3200" b="1" dirty="0" smtClean="0">
                <a:latin typeface="Agency FB" pitchFamily="34" charset="0"/>
              </a:rPr>
              <a:t>000 años de pecado</a:t>
            </a:r>
            <a:endParaRPr lang="es-CO" sz="3200" b="1" dirty="0">
              <a:latin typeface="Agency FB" pitchFamily="34" charset="0"/>
            </a:endParaRPr>
          </a:p>
        </p:txBody>
      </p:sp>
      <p:sp>
        <p:nvSpPr>
          <p:cNvPr id="3" name="2 Marcador de contenido"/>
          <p:cNvSpPr>
            <a:spLocks noGrp="1"/>
          </p:cNvSpPr>
          <p:nvPr>
            <p:ph idx="1"/>
          </p:nvPr>
        </p:nvSpPr>
        <p:spPr>
          <a:xfrm>
            <a:off x="395536" y="5373216"/>
            <a:ext cx="8229600" cy="1368152"/>
          </a:xfrm>
          <a:solidFill>
            <a:schemeClr val="bg1"/>
          </a:solidFill>
        </p:spPr>
        <p:txBody>
          <a:bodyPr>
            <a:normAutofit fontScale="62500" lnSpcReduction="20000"/>
          </a:bodyPr>
          <a:lstStyle/>
          <a:p>
            <a:pPr marL="0" indent="0" algn="ctr">
              <a:buNone/>
            </a:pPr>
            <a:r>
              <a:rPr lang="es-CO" dirty="0"/>
              <a:t>Con el fin de que todos los seres humanos se salvaran, a semejanza del </a:t>
            </a:r>
            <a:r>
              <a:rPr lang="es-CO" dirty="0" smtClean="0"/>
              <a:t>diluvio. </a:t>
            </a:r>
            <a:r>
              <a:rPr lang="es-CO" dirty="0" smtClean="0"/>
              <a:t>En </a:t>
            </a:r>
            <a:r>
              <a:rPr lang="es-CO" dirty="0" smtClean="0"/>
              <a:t>este lapso de tiempo los discípulos debían predicar</a:t>
            </a:r>
            <a:r>
              <a:rPr lang="es-CO" dirty="0" smtClean="0"/>
              <a:t>: «</a:t>
            </a:r>
            <a:r>
              <a:rPr lang="es-CO" dirty="0" smtClean="0"/>
              <a:t>Id </a:t>
            </a:r>
            <a:r>
              <a:rPr lang="es-CO" dirty="0"/>
              <a:t>por </a:t>
            </a:r>
            <a:r>
              <a:rPr lang="es-CO" dirty="0" smtClean="0"/>
              <a:t>todo el mundo </a:t>
            </a:r>
            <a:r>
              <a:rPr lang="es-CO" dirty="0"/>
              <a:t>y predicad el evangelio a toda criatura. </a:t>
            </a:r>
            <a:r>
              <a:rPr lang="es-CO" dirty="0" smtClean="0"/>
              <a:t>16 </a:t>
            </a:r>
            <a:r>
              <a:rPr lang="es-CO" dirty="0"/>
              <a:t>El que creyere y fuere bautizado, será salvo; mas el que no creyere, será </a:t>
            </a:r>
            <a:r>
              <a:rPr lang="es-CO" dirty="0" smtClean="0"/>
              <a:t>condenado» </a:t>
            </a:r>
            <a:r>
              <a:rPr lang="es-CO" dirty="0" smtClean="0">
                <a:solidFill>
                  <a:srgbClr val="FF0000"/>
                </a:solidFill>
              </a:rPr>
              <a:t>Mar. 16:15,16</a:t>
            </a:r>
            <a:r>
              <a:rPr lang="es-CO" dirty="0" smtClean="0"/>
              <a:t>.  </a:t>
            </a:r>
            <a:endParaRPr lang="es-CO"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988840"/>
            <a:ext cx="2592288" cy="26848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1988840"/>
            <a:ext cx="2357611" cy="26848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Flecha derecha"/>
          <p:cNvSpPr/>
          <p:nvPr/>
        </p:nvSpPr>
        <p:spPr>
          <a:xfrm>
            <a:off x="3059832" y="2266502"/>
            <a:ext cx="3240360" cy="2746674"/>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b="1" dirty="0"/>
              <a:t>Dos mil </a:t>
            </a:r>
            <a:r>
              <a:rPr lang="es-CO" sz="2800" b="1" dirty="0" smtClean="0"/>
              <a:t>años</a:t>
            </a:r>
          </a:p>
          <a:p>
            <a:pPr algn="ctr"/>
            <a:r>
              <a:rPr lang="es-CO" sz="2800" b="1" dirty="0" smtClean="0"/>
              <a:t> </a:t>
            </a:r>
            <a:r>
              <a:rPr lang="es-CO" sz="2000" b="1" dirty="0" smtClean="0"/>
              <a:t>año 31 + 2000 = 2031</a:t>
            </a:r>
            <a:endParaRPr lang="es-CO" sz="2400" b="1" dirty="0"/>
          </a:p>
        </p:txBody>
      </p:sp>
    </p:spTree>
    <p:extLst>
      <p:ext uri="{BB962C8B-B14F-4D97-AF65-F5344CB8AC3E}">
        <p14:creationId xmlns:p14="http://schemas.microsoft.com/office/powerpoint/2010/main" val="230961907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randombar(horizontal)">
                                      <p:cBhvr>
                                        <p:cTn id="7" dur="500"/>
                                        <p:tgtEl>
                                          <p:spTgt spid="5122"/>
                                        </p:tgtEl>
                                      </p:cBhvr>
                                    </p:animEffect>
                                  </p:childTnLst>
                                </p:cTn>
                              </p:par>
                              <p:par>
                                <p:cTn id="8" presetID="14" presetClass="entr" presetSubtype="10" fill="hold" nodeType="withEffect">
                                  <p:stCondLst>
                                    <p:cond delay="0"/>
                                  </p:stCondLst>
                                  <p:childTnLst>
                                    <p:set>
                                      <p:cBhvr>
                                        <p:cTn id="9" dur="1" fill="hold">
                                          <p:stCondLst>
                                            <p:cond delay="0"/>
                                          </p:stCondLst>
                                        </p:cTn>
                                        <p:tgtEl>
                                          <p:spTgt spid="5123"/>
                                        </p:tgtEl>
                                        <p:attrNameLst>
                                          <p:attrName>style.visibility</p:attrName>
                                        </p:attrNameLst>
                                      </p:cBhvr>
                                      <p:to>
                                        <p:strVal val="visible"/>
                                      </p:to>
                                    </p:set>
                                    <p:animEffect transition="in" filter="randombar(horizontal)">
                                      <p:cBhvr>
                                        <p:cTn id="10" dur="500"/>
                                        <p:tgtEl>
                                          <p:spTgt spid="5123"/>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rmAutofit/>
          </a:bodyPr>
          <a:lstStyle/>
          <a:p>
            <a:r>
              <a:rPr lang="es-CO" b="1" dirty="0" smtClean="0">
                <a:solidFill>
                  <a:schemeClr val="bg1"/>
                </a:solidFill>
                <a:latin typeface="Agency FB" pitchFamily="34" charset="0"/>
              </a:rPr>
              <a:t>LA </a:t>
            </a:r>
            <a:r>
              <a:rPr lang="es-CO" b="1" dirty="0">
                <a:solidFill>
                  <a:schemeClr val="bg1"/>
                </a:solidFill>
                <a:latin typeface="Agency FB" pitchFamily="34" charset="0"/>
              </a:rPr>
              <a:t>TERCERA VENIDA DE CRISTO AL MUNDO</a:t>
            </a:r>
          </a:p>
        </p:txBody>
      </p:sp>
      <p:sp>
        <p:nvSpPr>
          <p:cNvPr id="3" name="2 Marcador de contenido"/>
          <p:cNvSpPr>
            <a:spLocks noGrp="1"/>
          </p:cNvSpPr>
          <p:nvPr>
            <p:ph idx="1"/>
          </p:nvPr>
        </p:nvSpPr>
        <p:spPr>
          <a:xfrm>
            <a:off x="457200" y="1600200"/>
            <a:ext cx="8147248" cy="5069160"/>
          </a:xfrm>
          <a:gradFill>
            <a:gsLst>
              <a:gs pos="0">
                <a:srgbClr val="FFEFD1"/>
              </a:gs>
              <a:gs pos="64999">
                <a:srgbClr val="F0EBD5"/>
              </a:gs>
              <a:gs pos="100000">
                <a:srgbClr val="D1C39F"/>
              </a:gs>
            </a:gsLst>
            <a:lin ang="5400000" scaled="0"/>
          </a:gradFill>
        </p:spPr>
        <p:txBody>
          <a:bodyPr>
            <a:normAutofit fontScale="77500" lnSpcReduction="20000"/>
          </a:bodyPr>
          <a:lstStyle/>
          <a:p>
            <a:pPr marL="0" indent="0">
              <a:buNone/>
            </a:pPr>
            <a:r>
              <a:rPr lang="es-CO" dirty="0" smtClean="0"/>
              <a:t>La </a:t>
            </a:r>
            <a:r>
              <a:rPr lang="es-CO" dirty="0" smtClean="0"/>
              <a:t>Biblia dice que Jesús </a:t>
            </a:r>
            <a:r>
              <a:rPr lang="es-CO" dirty="0"/>
              <a:t>vendrá por tercera vez a visitar nuestro planeta para concluir con el plan de la </a:t>
            </a:r>
            <a:r>
              <a:rPr lang="es-CO" dirty="0" smtClean="0"/>
              <a:t>redención: </a:t>
            </a:r>
            <a:endParaRPr lang="es-CO" dirty="0" smtClean="0"/>
          </a:p>
          <a:p>
            <a:pPr marL="0" indent="0">
              <a:buNone/>
            </a:pPr>
            <a:r>
              <a:rPr lang="es-CO" dirty="0" smtClean="0">
                <a:solidFill>
                  <a:srgbClr val="FF0000"/>
                </a:solidFill>
              </a:rPr>
              <a:t>Patriarcas </a:t>
            </a:r>
            <a:r>
              <a:rPr lang="es-CO" dirty="0" smtClean="0">
                <a:solidFill>
                  <a:srgbClr val="FF0000"/>
                </a:solidFill>
              </a:rPr>
              <a:t>y Profetas p355 p3 dice:</a:t>
            </a:r>
            <a:r>
              <a:rPr lang="es-CO" dirty="0" smtClean="0"/>
              <a:t> </a:t>
            </a:r>
            <a:r>
              <a:rPr lang="es-CO" dirty="0" smtClean="0">
                <a:latin typeface="Agency FB" pitchFamily="34" charset="0"/>
              </a:rPr>
              <a:t>El plan de la redención dará por resultado el </a:t>
            </a:r>
            <a:r>
              <a:rPr lang="es-CO" u="sng" dirty="0" smtClean="0">
                <a:latin typeface="Agency FB" pitchFamily="34" charset="0"/>
              </a:rPr>
              <a:t>completo</a:t>
            </a:r>
            <a:r>
              <a:rPr lang="es-CO" dirty="0" smtClean="0">
                <a:latin typeface="Agency FB" pitchFamily="34" charset="0"/>
              </a:rPr>
              <a:t> restablecimiento del favor de Dios para el mundo. Será restaurado todo lo que se perdió a causa del pecado. No solo el hombre, sino también la tierra, será redimida, para que sea la morada eterna de los obedientes. </a:t>
            </a:r>
            <a:endParaRPr lang="es-CO" dirty="0" smtClean="0">
              <a:latin typeface="Agency FB" pitchFamily="34" charset="0"/>
            </a:endParaRPr>
          </a:p>
          <a:p>
            <a:pPr marL="0" indent="0">
              <a:buNone/>
            </a:pPr>
            <a:r>
              <a:rPr lang="es-CO" dirty="0" smtClean="0">
                <a:latin typeface="Agency FB" pitchFamily="34" charset="0"/>
              </a:rPr>
              <a:t>Durante </a:t>
            </a:r>
            <a:r>
              <a:rPr lang="es-CO" u="sng" dirty="0" smtClean="0">
                <a:latin typeface="Agency FB" pitchFamily="34" charset="0"/>
              </a:rPr>
              <a:t>SEIS MIL AÑOS</a:t>
            </a:r>
            <a:r>
              <a:rPr lang="es-CO" dirty="0" smtClean="0">
                <a:latin typeface="Agency FB" pitchFamily="34" charset="0"/>
              </a:rPr>
              <a:t>, </a:t>
            </a:r>
            <a:r>
              <a:rPr lang="es-CO" dirty="0" smtClean="0">
                <a:latin typeface="Agency FB" pitchFamily="34" charset="0"/>
              </a:rPr>
              <a:t>Satanás lucho por mantener la posesión de la tierra. Pero se cumplirá el propósito original de Dios al crearla</a:t>
            </a:r>
            <a:r>
              <a:rPr lang="es-CO" dirty="0" smtClean="0">
                <a:latin typeface="Agency FB" pitchFamily="34" charset="0"/>
              </a:rPr>
              <a:t>. «</a:t>
            </a:r>
            <a:r>
              <a:rPr lang="es-CO" dirty="0" smtClean="0">
                <a:latin typeface="Agency FB" pitchFamily="34" charset="0"/>
              </a:rPr>
              <a:t>Tomarán el reino los santos del Altísimo, y poseerán el reino hasta el siglo, y hasta el siglo de los siglos</a:t>
            </a:r>
            <a:r>
              <a:rPr lang="es-CO" dirty="0" smtClean="0"/>
              <a:t>». </a:t>
            </a:r>
            <a:r>
              <a:rPr lang="es-CO" dirty="0" smtClean="0">
                <a:solidFill>
                  <a:srgbClr val="FF0000"/>
                </a:solidFill>
              </a:rPr>
              <a:t>(Dan.7:18).</a:t>
            </a:r>
          </a:p>
          <a:p>
            <a:pPr marL="0" indent="0">
              <a:buNone/>
            </a:pPr>
            <a:r>
              <a:rPr lang="es-CO" dirty="0" smtClean="0"/>
              <a:t> Este evento será para concluir con los 7000 mil años proféticos. </a:t>
            </a:r>
          </a:p>
          <a:p>
            <a:pPr marL="0" indent="0">
              <a:buNone/>
            </a:pPr>
            <a:r>
              <a:rPr lang="es-CO" dirty="0" smtClean="0"/>
              <a:t> </a:t>
            </a:r>
          </a:p>
        </p:txBody>
      </p:sp>
    </p:spTree>
    <p:extLst>
      <p:ext uri="{BB962C8B-B14F-4D97-AF65-F5344CB8AC3E}">
        <p14:creationId xmlns:p14="http://schemas.microsoft.com/office/powerpoint/2010/main" val="34704590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800" b="1" dirty="0" smtClean="0">
                <a:latin typeface="Agency FB" pitchFamily="34" charset="0"/>
              </a:rPr>
              <a:t>La tercera venida será para culminar con el plan de redención,</a:t>
            </a:r>
            <a:br>
              <a:rPr lang="es-CO" sz="2800" b="1" dirty="0" smtClean="0">
                <a:latin typeface="Agency FB" pitchFamily="34" charset="0"/>
              </a:rPr>
            </a:br>
            <a:r>
              <a:rPr lang="es-CO" sz="2800" b="1" dirty="0" smtClean="0">
                <a:latin typeface="Agency FB" pitchFamily="34" charset="0"/>
              </a:rPr>
              <a:t> restablecer la tierra a su estado original</a:t>
            </a:r>
            <a:endParaRPr lang="es-CO" sz="2800" b="1" dirty="0">
              <a:latin typeface="Agency FB" pitchFamily="34"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865" y="1484785"/>
            <a:ext cx="3358047"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3888" y="4293098"/>
            <a:ext cx="2664296" cy="2376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3519" y="1484785"/>
            <a:ext cx="2736953" cy="280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10155572"/>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gradFill>
            <a:gsLst>
              <a:gs pos="0">
                <a:srgbClr val="FFEFD1"/>
              </a:gs>
              <a:gs pos="64999">
                <a:srgbClr val="F0EBD5"/>
              </a:gs>
              <a:gs pos="100000">
                <a:srgbClr val="D1C39F"/>
              </a:gs>
            </a:gsLst>
            <a:lin ang="5400000" scaled="0"/>
          </a:gradFill>
        </p:spPr>
        <p:txBody>
          <a:bodyPr>
            <a:normAutofit fontScale="55000" lnSpcReduction="20000"/>
          </a:bodyPr>
          <a:lstStyle/>
          <a:p>
            <a:pPr marL="0" indent="0">
              <a:buNone/>
            </a:pPr>
            <a:r>
              <a:rPr lang="es-CO" sz="4400" b="1" u="sng" dirty="0"/>
              <a:t>Los eventos que sucederán en esta ocasión serán los siguientes</a:t>
            </a:r>
            <a:r>
              <a:rPr lang="es-CO" sz="4400" b="1" u="sng" dirty="0" smtClean="0"/>
              <a:t>:</a:t>
            </a:r>
            <a:endParaRPr lang="es-CO" sz="4400" dirty="0"/>
          </a:p>
          <a:p>
            <a:endParaRPr lang="es-CO" sz="3400" b="1" dirty="0" smtClean="0">
              <a:solidFill>
                <a:srgbClr val="FF0000"/>
              </a:solidFill>
            </a:endParaRPr>
          </a:p>
          <a:p>
            <a:r>
              <a:rPr lang="es-CO" sz="3400" b="1" dirty="0" smtClean="0">
                <a:solidFill>
                  <a:srgbClr val="FF0000"/>
                </a:solidFill>
              </a:rPr>
              <a:t>1</a:t>
            </a:r>
            <a:r>
              <a:rPr lang="es-CO" dirty="0" smtClean="0"/>
              <a:t>. Después </a:t>
            </a:r>
            <a:r>
              <a:rPr lang="es-CO" dirty="0"/>
              <a:t>que se cumplan los mil años, Cristo y los redimidos descienden del cielo para establecer su reino eterno aquí </a:t>
            </a:r>
            <a:r>
              <a:rPr lang="es-CO" dirty="0">
                <a:solidFill>
                  <a:srgbClr val="FF0000"/>
                </a:solidFill>
              </a:rPr>
              <a:t>(Apocalipsis 21:2-4</a:t>
            </a:r>
            <a:r>
              <a:rPr lang="es-CO" dirty="0" smtClean="0">
                <a:solidFill>
                  <a:srgbClr val="FF0000"/>
                </a:solidFill>
              </a:rPr>
              <a:t>).</a:t>
            </a:r>
            <a:endParaRPr lang="es-CO" dirty="0">
              <a:solidFill>
                <a:srgbClr val="FF0000"/>
              </a:solidFill>
            </a:endParaRPr>
          </a:p>
          <a:p>
            <a:r>
              <a:rPr lang="es-CO" sz="3400" b="1" dirty="0">
                <a:solidFill>
                  <a:srgbClr val="FF0000"/>
                </a:solidFill>
              </a:rPr>
              <a:t>2</a:t>
            </a:r>
            <a:r>
              <a:rPr lang="es-CO" dirty="0" smtClean="0"/>
              <a:t>. Resucitan los billones y billones de impíos que no aceptaron la Palabra de Dios como regla de su fe y norma de su vida, allí se encuentra Caín y toda su descendencia que a través de los siglos  hasta los que murieron cuando Jesús regresó por segunda vez lucharon contra Dios y su iglesia, los cuales «</a:t>
            </a:r>
            <a:r>
              <a:rPr lang="es-CO" b="1" dirty="0" smtClean="0">
                <a:latin typeface="Agency FB" pitchFamily="34" charset="0"/>
              </a:rPr>
              <a:t>son como la arena del mar</a:t>
            </a:r>
            <a:r>
              <a:rPr lang="es-CO" dirty="0" smtClean="0"/>
              <a:t>», Satanás, puesto que ya son de él, los congrega para la batalla final. </a:t>
            </a:r>
            <a:r>
              <a:rPr lang="es-CO" dirty="0" smtClean="0">
                <a:solidFill>
                  <a:srgbClr val="FF0000"/>
                </a:solidFill>
              </a:rPr>
              <a:t>(Apocalipsis </a:t>
            </a:r>
            <a:r>
              <a:rPr lang="es-CO" dirty="0">
                <a:solidFill>
                  <a:srgbClr val="FF0000"/>
                </a:solidFill>
              </a:rPr>
              <a:t>20:7-8</a:t>
            </a:r>
            <a:r>
              <a:rPr lang="es-CO" dirty="0" smtClean="0">
                <a:solidFill>
                  <a:srgbClr val="FF0000"/>
                </a:solidFill>
              </a:rPr>
              <a:t>).</a:t>
            </a:r>
            <a:endParaRPr lang="es-CO" dirty="0">
              <a:solidFill>
                <a:srgbClr val="FF0000"/>
              </a:solidFill>
            </a:endParaRPr>
          </a:p>
          <a:p>
            <a:r>
              <a:rPr lang="es-CO" sz="3400" b="1" dirty="0">
                <a:solidFill>
                  <a:srgbClr val="FF0000"/>
                </a:solidFill>
              </a:rPr>
              <a:t>3</a:t>
            </a:r>
            <a:r>
              <a:rPr lang="es-CO" dirty="0" smtClean="0"/>
              <a:t>. Satanás </a:t>
            </a:r>
            <a:r>
              <a:rPr lang="es-CO" dirty="0"/>
              <a:t>querrá apoderarse de la santa ciudad de Dios y del trono del </a:t>
            </a:r>
            <a:r>
              <a:rPr lang="es-CO" dirty="0" smtClean="0"/>
              <a:t>universo, lo que demuestra que la muerte no cambia el carácter de las personas, sino que es la continuación de lo que se hacía mientras estuvo en el cuerpo </a:t>
            </a:r>
            <a:r>
              <a:rPr lang="es-CO" dirty="0">
                <a:solidFill>
                  <a:srgbClr val="FF0000"/>
                </a:solidFill>
              </a:rPr>
              <a:t>(Apocalipsis 20:9</a:t>
            </a:r>
            <a:r>
              <a:rPr lang="es-CO" dirty="0" smtClean="0">
                <a:solidFill>
                  <a:srgbClr val="FF0000"/>
                </a:solidFill>
              </a:rPr>
              <a:t>).</a:t>
            </a:r>
            <a:endParaRPr lang="es-CO" dirty="0">
              <a:solidFill>
                <a:srgbClr val="FF0000"/>
              </a:solidFill>
            </a:endParaRPr>
          </a:p>
          <a:p>
            <a:r>
              <a:rPr lang="es-CO" sz="3400" b="1" dirty="0">
                <a:solidFill>
                  <a:srgbClr val="FF0000"/>
                </a:solidFill>
              </a:rPr>
              <a:t>4</a:t>
            </a:r>
            <a:r>
              <a:rPr lang="es-CO" dirty="0" smtClean="0"/>
              <a:t>. Satanás </a:t>
            </a:r>
            <a:r>
              <a:rPr lang="es-CO" dirty="0"/>
              <a:t>es echado al lago de fuego, al infierno, para ser destruido para siempre </a:t>
            </a:r>
            <a:r>
              <a:rPr lang="es-CO" dirty="0">
                <a:solidFill>
                  <a:srgbClr val="FF0000"/>
                </a:solidFill>
              </a:rPr>
              <a:t>(Apocalipsis 20:10</a:t>
            </a:r>
            <a:r>
              <a:rPr lang="es-CO" dirty="0" smtClean="0">
                <a:solidFill>
                  <a:srgbClr val="FF0000"/>
                </a:solidFill>
              </a:rPr>
              <a:t>).</a:t>
            </a:r>
            <a:endParaRPr lang="es-CO" dirty="0">
              <a:solidFill>
                <a:srgbClr val="FF0000"/>
              </a:solidFill>
            </a:endParaRPr>
          </a:p>
          <a:p>
            <a:r>
              <a:rPr lang="es-CO" sz="3400" b="1" dirty="0">
                <a:solidFill>
                  <a:srgbClr val="FF0000"/>
                </a:solidFill>
              </a:rPr>
              <a:t>5</a:t>
            </a:r>
            <a:r>
              <a:rPr lang="es-CO" dirty="0" smtClean="0"/>
              <a:t>. Los </a:t>
            </a:r>
            <a:r>
              <a:rPr lang="es-CO" dirty="0"/>
              <a:t>que rechazaron el amor de Dios, su palabra inspirada y su santidad también son echados al infierno </a:t>
            </a:r>
            <a:r>
              <a:rPr lang="es-CO" dirty="0">
                <a:solidFill>
                  <a:srgbClr val="FF0000"/>
                </a:solidFill>
              </a:rPr>
              <a:t>(Apocalipsis 20:11-15</a:t>
            </a:r>
            <a:r>
              <a:rPr lang="es-CO" dirty="0" smtClean="0">
                <a:solidFill>
                  <a:srgbClr val="FF0000"/>
                </a:solidFill>
              </a:rPr>
              <a:t>).</a:t>
            </a:r>
            <a:endParaRPr lang="es-CO" dirty="0">
              <a:solidFill>
                <a:srgbClr val="FF0000"/>
              </a:solidFill>
            </a:endParaRPr>
          </a:p>
          <a:p>
            <a:r>
              <a:rPr lang="es-CO" sz="3400" b="1" dirty="0">
                <a:solidFill>
                  <a:srgbClr val="FF0000"/>
                </a:solidFill>
              </a:rPr>
              <a:t>6</a:t>
            </a:r>
            <a:r>
              <a:rPr lang="es-CO" dirty="0" smtClean="0"/>
              <a:t>. Una vez concluida la aniquilación de los impíos, y la purificación de la tierra, Jesús </a:t>
            </a:r>
            <a:r>
              <a:rPr lang="es-CO" dirty="0"/>
              <a:t>creará nuevos cielos y nueva tierra </a:t>
            </a:r>
            <a:r>
              <a:rPr lang="es-CO" dirty="0">
                <a:solidFill>
                  <a:srgbClr val="FF0000"/>
                </a:solidFill>
              </a:rPr>
              <a:t>(Apocalipsis </a:t>
            </a:r>
            <a:r>
              <a:rPr lang="es-CO" dirty="0" smtClean="0">
                <a:solidFill>
                  <a:srgbClr val="FF0000"/>
                </a:solidFill>
              </a:rPr>
              <a:t>21:5, 1).</a:t>
            </a:r>
          </a:p>
          <a:p>
            <a:r>
              <a:rPr lang="es-CO" sz="3800" b="1" dirty="0" smtClean="0">
                <a:solidFill>
                  <a:srgbClr val="FF0000"/>
                </a:solidFill>
              </a:rPr>
              <a:t>7</a:t>
            </a:r>
            <a:r>
              <a:rPr lang="es-CO" sz="4500" dirty="0" smtClean="0">
                <a:solidFill>
                  <a:srgbClr val="FF0000"/>
                </a:solidFill>
              </a:rPr>
              <a:t>. </a:t>
            </a:r>
            <a:r>
              <a:rPr lang="es-CO" sz="3800" dirty="0" smtClean="0"/>
              <a:t>Dios trasladará su gobierno universal del cielo a la tierra</a:t>
            </a:r>
            <a:r>
              <a:rPr lang="es-CO" sz="4500" dirty="0" smtClean="0"/>
              <a:t> </a:t>
            </a:r>
            <a:r>
              <a:rPr lang="es-CO" sz="3800" dirty="0" smtClean="0">
                <a:solidFill>
                  <a:srgbClr val="FF0000"/>
                </a:solidFill>
              </a:rPr>
              <a:t>(Apoc.21:2-4).</a:t>
            </a:r>
            <a:endParaRPr lang="es-CO" dirty="0">
              <a:solidFill>
                <a:srgbClr val="FF0000"/>
              </a:solidFill>
            </a:endParaRPr>
          </a:p>
          <a:p>
            <a:endParaRPr lang="es-CO" dirty="0">
              <a:solidFill>
                <a:srgbClr val="FF0000"/>
              </a:solidFill>
            </a:endParaRPr>
          </a:p>
        </p:txBody>
      </p:sp>
    </p:spTree>
    <p:extLst>
      <p:ext uri="{BB962C8B-B14F-4D97-AF65-F5344CB8AC3E}">
        <p14:creationId xmlns:p14="http://schemas.microsoft.com/office/powerpoint/2010/main" val="3077645459"/>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0" dur="500"/>
                                        <p:tgtEl>
                                          <p:spTgt spid="3">
                                            <p:txEl>
                                              <p:pRg st="3" end="3"/>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3" dur="500"/>
                                        <p:tgtEl>
                                          <p:spTgt spid="3">
                                            <p:txEl>
                                              <p:pRg st="4" end="4"/>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randombar(horizontal)">
                                      <p:cBhvr>
                                        <p:cTn id="16" dur="500"/>
                                        <p:tgtEl>
                                          <p:spTgt spid="3">
                                            <p:txEl>
                                              <p:pRg st="5" end="5"/>
                                            </p:txEl>
                                          </p:spTgt>
                                        </p:tgtEl>
                                      </p:cBhvr>
                                    </p:animEffect>
                                  </p:childTnLst>
                                </p:cTn>
                              </p:par>
                              <p:par>
                                <p:cTn id="17" presetID="14" presetClass="entr" presetSubtype="1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randombar(horizontal)">
                                      <p:cBhvr>
                                        <p:cTn id="19" dur="500"/>
                                        <p:tgtEl>
                                          <p:spTgt spid="3">
                                            <p:txEl>
                                              <p:pRg st="6" end="6"/>
                                            </p:txEl>
                                          </p:spTgt>
                                        </p:tgtEl>
                                      </p:cBhvr>
                                    </p:animEffect>
                                  </p:childTnLst>
                                </p:cTn>
                              </p:par>
                              <p:par>
                                <p:cTn id="20" presetID="14" presetClass="entr" presetSubtype="1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randombar(horizontal)">
                                      <p:cBhvr>
                                        <p:cTn id="22" dur="500"/>
                                        <p:tgtEl>
                                          <p:spTgt spid="3">
                                            <p:txEl>
                                              <p:pRg st="7" end="7"/>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randombar(horizontal)">
                                      <p:cBhvr>
                                        <p:cTn id="25"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sz="4800" b="1" dirty="0">
                <a:latin typeface="Agency FB" pitchFamily="34" charset="0"/>
              </a:rPr>
              <a:t/>
            </a:r>
            <a:br>
              <a:rPr lang="es-CO" sz="4800" b="1" dirty="0">
                <a:latin typeface="Agency FB" pitchFamily="34" charset="0"/>
              </a:rPr>
            </a:br>
            <a:r>
              <a:rPr lang="es-CO" sz="4800" b="1" dirty="0">
                <a:latin typeface="Agency FB" pitchFamily="34" charset="0"/>
              </a:rPr>
              <a:t>       </a:t>
            </a:r>
          </a:p>
        </p:txBody>
      </p:sp>
      <p:sp>
        <p:nvSpPr>
          <p:cNvPr id="3" name="2 Marcador de contenido"/>
          <p:cNvSpPr>
            <a:spLocks noGrp="1"/>
          </p:cNvSpPr>
          <p:nvPr>
            <p:ph idx="1"/>
          </p:nvPr>
        </p:nvSpPr>
        <p:spPr>
          <a:xfrm>
            <a:off x="251520" y="332656"/>
            <a:ext cx="8712968" cy="6336704"/>
          </a:xfrm>
          <a:gradFill>
            <a:gsLst>
              <a:gs pos="0">
                <a:srgbClr val="FFEFD1"/>
              </a:gs>
              <a:gs pos="64999">
                <a:srgbClr val="F0EBD5"/>
              </a:gs>
              <a:gs pos="100000">
                <a:srgbClr val="D1C39F"/>
              </a:gs>
            </a:gsLst>
            <a:lin ang="5400000" scaled="0"/>
          </a:gradFill>
        </p:spPr>
        <p:txBody>
          <a:bodyPr>
            <a:normAutofit fontScale="70000" lnSpcReduction="20000"/>
          </a:bodyPr>
          <a:lstStyle/>
          <a:p>
            <a:pPr marL="0" indent="0">
              <a:buNone/>
            </a:pPr>
            <a:r>
              <a:rPr lang="es-CO" sz="4400" b="1" dirty="0" smtClean="0"/>
              <a:t>CONCLUSIÓN</a:t>
            </a:r>
            <a:r>
              <a:rPr lang="es-CO" sz="4400" b="1" dirty="0"/>
              <a:t>.</a:t>
            </a:r>
          </a:p>
          <a:p>
            <a:endParaRPr lang="es-CO" dirty="0"/>
          </a:p>
          <a:p>
            <a:r>
              <a:rPr lang="es-CO" dirty="0" smtClean="0"/>
              <a:t>Dios </a:t>
            </a:r>
            <a:r>
              <a:rPr lang="es-CO" dirty="0"/>
              <a:t>tiene todo bajo control. El ser humano que no dedica tiempo a conocer la Palabra de Dios es quien cree que a Dios no le importa lo que pase en este mundo</a:t>
            </a:r>
            <a:r>
              <a:rPr lang="es-CO" dirty="0" smtClean="0"/>
              <a:t>. Pero lo que acabas de leer, se cumplirá al pie de la letra, así tu lo creas o no</a:t>
            </a:r>
            <a:r>
              <a:rPr lang="es-CO" dirty="0"/>
              <a:t>, porque Él dijo</a:t>
            </a:r>
            <a:r>
              <a:rPr lang="es-CO" dirty="0" smtClean="0"/>
              <a:t>: «</a:t>
            </a:r>
            <a:r>
              <a:rPr lang="es-CO" dirty="0" smtClean="0">
                <a:latin typeface="Agency FB" pitchFamily="34" charset="0"/>
              </a:rPr>
              <a:t>El </a:t>
            </a:r>
            <a:r>
              <a:rPr lang="es-CO" dirty="0">
                <a:latin typeface="Agency FB" pitchFamily="34" charset="0"/>
              </a:rPr>
              <a:t>cielo y la tierra pasarán, mas mis palabras no </a:t>
            </a:r>
            <a:r>
              <a:rPr lang="es-CO" dirty="0" smtClean="0">
                <a:latin typeface="Agency FB" pitchFamily="34" charset="0"/>
              </a:rPr>
              <a:t>pasarán</a:t>
            </a:r>
            <a:r>
              <a:rPr lang="es-CO" dirty="0" smtClean="0"/>
              <a:t>» </a:t>
            </a:r>
            <a:r>
              <a:rPr lang="es-CO" dirty="0" smtClean="0">
                <a:solidFill>
                  <a:srgbClr val="FF0000"/>
                </a:solidFill>
              </a:rPr>
              <a:t>(Mat.24:35). </a:t>
            </a:r>
            <a:endParaRPr lang="es-CO" dirty="0">
              <a:solidFill>
                <a:srgbClr val="FF0000"/>
              </a:solidFill>
            </a:endParaRPr>
          </a:p>
          <a:p>
            <a:endParaRPr lang="es-CO" dirty="0" smtClean="0"/>
          </a:p>
          <a:p>
            <a:pPr marL="857250" lvl="2" indent="0">
              <a:buNone/>
            </a:pPr>
            <a:r>
              <a:rPr lang="es-CO" sz="3400" dirty="0" smtClean="0"/>
              <a:t>Cuando </a:t>
            </a:r>
            <a:r>
              <a:rPr lang="es-CO" sz="3400" dirty="0"/>
              <a:t>Cristo vino por primera vez vino a ofrecer la salvación </a:t>
            </a:r>
            <a:r>
              <a:rPr lang="es-CO" sz="3400" dirty="0" smtClean="0"/>
              <a:t>de </a:t>
            </a:r>
            <a:r>
              <a:rPr lang="es-CO" sz="3400" dirty="0"/>
              <a:t>la muerte eterna y el abandono del pecado a </a:t>
            </a:r>
            <a:r>
              <a:rPr lang="es-CO" sz="3400" dirty="0" smtClean="0"/>
              <a:t>todos los hombres. </a:t>
            </a:r>
            <a:r>
              <a:rPr lang="es-CO" sz="3400" dirty="0"/>
              <a:t>Todos los que han aceptado esta invitación están listos para recibir el cumplimiento de esa promesa </a:t>
            </a:r>
            <a:r>
              <a:rPr lang="es-CO" sz="3400" dirty="0">
                <a:solidFill>
                  <a:srgbClr val="FF0000"/>
                </a:solidFill>
              </a:rPr>
              <a:t>(ver Juan 14:3; Mateo 25:34) </a:t>
            </a:r>
            <a:r>
              <a:rPr lang="es-CO" sz="3400" dirty="0"/>
              <a:t>la cual se cumplirá en su segunda </a:t>
            </a:r>
            <a:r>
              <a:rPr lang="es-CO" sz="3400" dirty="0" smtClean="0"/>
              <a:t>venida, y que según la profecía esta próxima a cumplirse. </a:t>
            </a:r>
            <a:endParaRPr lang="es-CO" sz="3400" dirty="0"/>
          </a:p>
          <a:p>
            <a:endParaRPr lang="es-CO" sz="4600" dirty="0"/>
          </a:p>
          <a:p>
            <a:r>
              <a:rPr lang="es-CO" dirty="0"/>
              <a:t>E</a:t>
            </a:r>
            <a:r>
              <a:rPr lang="es-CO" dirty="0" smtClean="0"/>
              <a:t>n </a:t>
            </a:r>
            <a:r>
              <a:rPr lang="es-CO" dirty="0"/>
              <a:t>su segunda venida, Jesús recompensa a los justos </a:t>
            </a:r>
            <a:r>
              <a:rPr lang="es-CO" dirty="0">
                <a:solidFill>
                  <a:srgbClr val="FF0000"/>
                </a:solidFill>
              </a:rPr>
              <a:t>(Apocalipsis 22:12)</a:t>
            </a:r>
            <a:r>
              <a:rPr lang="es-CO" dirty="0"/>
              <a:t>. En </a:t>
            </a:r>
            <a:r>
              <a:rPr lang="es-CO" dirty="0" smtClean="0"/>
              <a:t>su </a:t>
            </a:r>
            <a:r>
              <a:rPr lang="es-CO" dirty="0" smtClean="0"/>
              <a:t>segunda venida todos </a:t>
            </a:r>
            <a:r>
              <a:rPr lang="es-CO" dirty="0"/>
              <a:t>reciben su paga, </a:t>
            </a:r>
            <a:r>
              <a:rPr lang="es-CO" dirty="0" smtClean="0"/>
              <a:t>de acuerdo a sus obras, los santos muertos vivirán y los justos santos serán transformados, mientras que los injustos morirán por mil años, y después por toda la eternidad </a:t>
            </a:r>
            <a:r>
              <a:rPr lang="es-CO" dirty="0" smtClean="0">
                <a:solidFill>
                  <a:srgbClr val="FF0000"/>
                </a:solidFill>
              </a:rPr>
              <a:t>(1Tes.416,17).</a:t>
            </a:r>
            <a:endParaRPr lang="es-CO" dirty="0">
              <a:solidFill>
                <a:srgbClr val="FF0000"/>
              </a:solidFill>
            </a:endParaRPr>
          </a:p>
          <a:p>
            <a:endParaRPr lang="es-CO" dirty="0">
              <a:solidFill>
                <a:srgbClr val="FF0000"/>
              </a:solidFill>
            </a:endParaRPr>
          </a:p>
          <a:p>
            <a:endParaRPr lang="es-CO" dirty="0"/>
          </a:p>
        </p:txBody>
      </p:sp>
    </p:spTree>
    <p:extLst>
      <p:ext uri="{BB962C8B-B14F-4D97-AF65-F5344CB8AC3E}">
        <p14:creationId xmlns:p14="http://schemas.microsoft.com/office/powerpoint/2010/main" val="686083148"/>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2000"/>
                                        <p:tgtEl>
                                          <p:spTgt spid="3">
                                            <p:txEl>
                                              <p:pRg st="4" end="4"/>
                                            </p:txEl>
                                          </p:spTgt>
                                        </p:tgtEl>
                                      </p:cBhvr>
                                    </p:animEffect>
                                    <p:anim calcmode="lin" valueType="num">
                                      <p:cBhvr>
                                        <p:cTn id="8"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4" end="4"/>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6" end="6"/>
                                            </p:txEl>
                                          </p:spTgt>
                                        </p:tgtEl>
                                        <p:attrNameLst>
                                          <p:attrName>style.visibility</p:attrName>
                                        </p:attrNameLst>
                                      </p:cBhvr>
                                      <p:to>
                                        <p:strVal val="visible"/>
                                      </p:to>
                                    </p:set>
                                    <p:animEffect transition="in" filter="fade">
                                      <p:cBhvr>
                                        <p:cTn id="12" dur="2000"/>
                                        <p:tgtEl>
                                          <p:spTgt spid="3">
                                            <p:txEl>
                                              <p:pRg st="6" end="6"/>
                                            </p:txEl>
                                          </p:spTgt>
                                        </p:tgtEl>
                                      </p:cBhvr>
                                    </p:animEffect>
                                    <p:anim calcmode="lin" valueType="num">
                                      <p:cBhvr>
                                        <p:cTn id="13"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gradFill>
            <a:gsLst>
              <a:gs pos="0">
                <a:srgbClr val="FFEFD1"/>
              </a:gs>
              <a:gs pos="64999">
                <a:srgbClr val="F0EBD5"/>
              </a:gs>
              <a:gs pos="100000">
                <a:srgbClr val="D1C39F"/>
              </a:gs>
            </a:gsLst>
            <a:lin ang="5400000" scaled="0"/>
          </a:gradFill>
        </p:spPr>
        <p:txBody>
          <a:bodyPr>
            <a:normAutofit fontScale="70000" lnSpcReduction="20000"/>
          </a:bodyPr>
          <a:lstStyle/>
          <a:p>
            <a:pPr marL="0" indent="0" algn="ctr">
              <a:buNone/>
            </a:pPr>
            <a:r>
              <a:rPr lang="es-CO" dirty="0"/>
              <a:t>En la tercera venida de Cristo al mundo Jesús destruirá a todos los que despreciaron la Palabra de Dios, creyendo más en sus guías espirituales que a Dios mismo. </a:t>
            </a:r>
            <a:endParaRPr lang="es-CO" dirty="0" smtClean="0"/>
          </a:p>
          <a:p>
            <a:pPr marL="0" indent="0" algn="ctr">
              <a:buNone/>
            </a:pPr>
            <a:endParaRPr lang="es-CO" dirty="0" smtClean="0"/>
          </a:p>
          <a:p>
            <a:pPr marL="0" indent="0" algn="ctr">
              <a:buNone/>
            </a:pPr>
            <a:r>
              <a:rPr lang="es-CO" b="1" dirty="0" smtClean="0">
                <a:solidFill>
                  <a:srgbClr val="FF0000"/>
                </a:solidFill>
              </a:rPr>
              <a:t>La primera venida ya sucedió, la pregunta es: TU ¿CÓMO </a:t>
            </a:r>
            <a:r>
              <a:rPr lang="es-CO" b="1" dirty="0">
                <a:solidFill>
                  <a:srgbClr val="FF0000"/>
                </a:solidFill>
              </a:rPr>
              <a:t>TE ESTÁS PREPARÁNDO PARA ESTOS </a:t>
            </a:r>
            <a:r>
              <a:rPr lang="es-CO" b="1" dirty="0" smtClean="0">
                <a:solidFill>
                  <a:srgbClr val="FF0000"/>
                </a:solidFill>
              </a:rPr>
              <a:t>DOS </a:t>
            </a:r>
            <a:r>
              <a:rPr lang="es-CO" b="1" dirty="0">
                <a:solidFill>
                  <a:srgbClr val="FF0000"/>
                </a:solidFill>
              </a:rPr>
              <a:t>ACONTECIMIENTOS UNIVERSALES? </a:t>
            </a:r>
            <a:endParaRPr lang="es-CO" b="1" dirty="0" smtClean="0">
              <a:solidFill>
                <a:srgbClr val="FF0000"/>
              </a:solidFill>
            </a:endParaRPr>
          </a:p>
          <a:p>
            <a:pPr marL="0" indent="0" algn="ctr">
              <a:buNone/>
            </a:pPr>
            <a:endParaRPr lang="es-CO" b="1" dirty="0" smtClean="0">
              <a:solidFill>
                <a:srgbClr val="FF0000"/>
              </a:solidFill>
            </a:endParaRPr>
          </a:p>
          <a:p>
            <a:pPr marL="0" indent="0" algn="ctr">
              <a:buNone/>
            </a:pPr>
            <a:r>
              <a:rPr lang="es-CO" b="1" dirty="0" smtClean="0">
                <a:solidFill>
                  <a:srgbClr val="FF0000"/>
                </a:solidFill>
              </a:rPr>
              <a:t>¿</a:t>
            </a:r>
            <a:r>
              <a:rPr lang="es-CO" b="1" dirty="0">
                <a:solidFill>
                  <a:srgbClr val="FF0000"/>
                </a:solidFill>
              </a:rPr>
              <a:t>CREES QUE TU VIDA ESTÁ </a:t>
            </a:r>
            <a:r>
              <a:rPr lang="es-CO" b="1" dirty="0" smtClean="0">
                <a:solidFill>
                  <a:srgbClr val="FF0000"/>
                </a:solidFill>
              </a:rPr>
              <a:t>LISTA PARA SU SEGUNDA VENIDA? </a:t>
            </a:r>
          </a:p>
          <a:p>
            <a:pPr marL="0" indent="0" algn="ctr">
              <a:buNone/>
            </a:pPr>
            <a:endParaRPr lang="es-CO" b="1" dirty="0" smtClean="0">
              <a:solidFill>
                <a:srgbClr val="FF0000"/>
              </a:solidFill>
            </a:endParaRPr>
          </a:p>
          <a:p>
            <a:pPr marL="0" indent="0" algn="ctr">
              <a:buNone/>
            </a:pPr>
            <a:r>
              <a:rPr lang="es-CO" b="1" dirty="0" smtClean="0">
                <a:solidFill>
                  <a:srgbClr val="FF0000"/>
                </a:solidFill>
              </a:rPr>
              <a:t>¿</a:t>
            </a:r>
            <a:r>
              <a:rPr lang="es-CO" b="1" dirty="0">
                <a:solidFill>
                  <a:srgbClr val="FF0000"/>
                </a:solidFill>
              </a:rPr>
              <a:t>CREES SOLAMENTE EN DIOS Y LO ADORAS SOLO A ÉL, O LE DAS MÁS IMPORTANCIA A LA TRADICIÓN DE TUS PADRES, LAS DOCTRINAS DE TU IGLESIA Y A LO QUE LA GENTE DICE?</a:t>
            </a:r>
          </a:p>
          <a:p>
            <a:endParaRPr lang="es-CO" b="1" dirty="0">
              <a:solidFill>
                <a:srgbClr val="FF0000"/>
              </a:solidFill>
            </a:endParaRPr>
          </a:p>
          <a:p>
            <a:pPr marL="0" indent="0" algn="ctr">
              <a:buNone/>
            </a:pPr>
            <a:r>
              <a:rPr lang="es-CO" b="1" dirty="0">
                <a:solidFill>
                  <a:srgbClr val="FF0000"/>
                </a:solidFill>
              </a:rPr>
              <a:t>JESÚS VENDRÁ, NO LO DUDES. DIOS TE AMA </a:t>
            </a:r>
            <a:r>
              <a:rPr lang="es-CO" b="1" dirty="0" smtClean="0">
                <a:solidFill>
                  <a:srgbClr val="FF0000"/>
                </a:solidFill>
              </a:rPr>
              <a:t>MUCHO. </a:t>
            </a:r>
            <a:r>
              <a:rPr lang="es-CO" b="1" dirty="0">
                <a:solidFill>
                  <a:srgbClr val="FF0000"/>
                </a:solidFill>
              </a:rPr>
              <a:t>POR ESO TE AVISA CON TIEMPO LO QUE VA PASAR. ¿DESEAS PREPARARTE PARA ESTAR LISTO CUANDO VENGA CRISTO</a:t>
            </a:r>
            <a:r>
              <a:rPr lang="es-CO" b="1" dirty="0" smtClean="0">
                <a:solidFill>
                  <a:srgbClr val="FF0000"/>
                </a:solidFill>
              </a:rPr>
              <a:t>?</a:t>
            </a:r>
          </a:p>
          <a:p>
            <a:pPr marL="0" indent="0" algn="ctr">
              <a:buNone/>
            </a:pPr>
            <a:endParaRPr lang="es-CO" dirty="0" smtClean="0"/>
          </a:p>
          <a:p>
            <a:pPr marL="0" indent="0" algn="ctr">
              <a:buNone/>
            </a:pPr>
            <a:r>
              <a:rPr lang="es-CO" dirty="0" smtClean="0"/>
              <a:t>Si no estas listo, yo te invito para que entregues tu corazón a Cristo hoy mismo, recuerda que Él murió por ti.</a:t>
            </a:r>
            <a:endParaRPr lang="es-CO" dirty="0"/>
          </a:p>
        </p:txBody>
      </p:sp>
    </p:spTree>
    <p:extLst>
      <p:ext uri="{BB962C8B-B14F-4D97-AF65-F5344CB8AC3E}">
        <p14:creationId xmlns:p14="http://schemas.microsoft.com/office/powerpoint/2010/main" val="279581355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80">
                                          <p:stCondLst>
                                            <p:cond delay="0"/>
                                          </p:stCondLst>
                                        </p:cTn>
                                        <p:tgtEl>
                                          <p:spTgt spid="3">
                                            <p:txEl>
                                              <p:pRg st="4" end="4"/>
                                            </p:txEl>
                                          </p:spTgt>
                                        </p:tgtEl>
                                      </p:cBhvr>
                                    </p:animEffect>
                                    <p:anim calcmode="lin" valueType="num">
                                      <p:cBhvr>
                                        <p:cTn id="2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4" end="4"/>
                                            </p:txEl>
                                          </p:spTgt>
                                        </p:tgtEl>
                                      </p:cBhvr>
                                      <p:to x="100000" y="60000"/>
                                    </p:animScale>
                                    <p:animScale>
                                      <p:cBhvr>
                                        <p:cTn id="30" dur="166" decel="50000">
                                          <p:stCondLst>
                                            <p:cond delay="676"/>
                                          </p:stCondLst>
                                        </p:cTn>
                                        <p:tgtEl>
                                          <p:spTgt spid="3">
                                            <p:txEl>
                                              <p:pRg st="4" end="4"/>
                                            </p:txEl>
                                          </p:spTgt>
                                        </p:tgtEl>
                                      </p:cBhvr>
                                      <p:to x="100000" y="100000"/>
                                    </p:animScale>
                                    <p:animScale>
                                      <p:cBhvr>
                                        <p:cTn id="31" dur="26">
                                          <p:stCondLst>
                                            <p:cond delay="1312"/>
                                          </p:stCondLst>
                                        </p:cTn>
                                        <p:tgtEl>
                                          <p:spTgt spid="3">
                                            <p:txEl>
                                              <p:pRg st="4" end="4"/>
                                            </p:txEl>
                                          </p:spTgt>
                                        </p:tgtEl>
                                      </p:cBhvr>
                                      <p:to x="100000" y="80000"/>
                                    </p:animScale>
                                    <p:animScale>
                                      <p:cBhvr>
                                        <p:cTn id="32" dur="166" decel="50000">
                                          <p:stCondLst>
                                            <p:cond delay="1338"/>
                                          </p:stCondLst>
                                        </p:cTn>
                                        <p:tgtEl>
                                          <p:spTgt spid="3">
                                            <p:txEl>
                                              <p:pRg st="4" end="4"/>
                                            </p:txEl>
                                          </p:spTgt>
                                        </p:tgtEl>
                                      </p:cBhvr>
                                      <p:to x="100000" y="100000"/>
                                    </p:animScale>
                                    <p:animScale>
                                      <p:cBhvr>
                                        <p:cTn id="33" dur="26">
                                          <p:stCondLst>
                                            <p:cond delay="1642"/>
                                          </p:stCondLst>
                                        </p:cTn>
                                        <p:tgtEl>
                                          <p:spTgt spid="3">
                                            <p:txEl>
                                              <p:pRg st="4" end="4"/>
                                            </p:txEl>
                                          </p:spTgt>
                                        </p:tgtEl>
                                      </p:cBhvr>
                                      <p:to x="100000" y="90000"/>
                                    </p:animScale>
                                    <p:animScale>
                                      <p:cBhvr>
                                        <p:cTn id="34" dur="166" decel="50000">
                                          <p:stCondLst>
                                            <p:cond delay="1668"/>
                                          </p:stCondLst>
                                        </p:cTn>
                                        <p:tgtEl>
                                          <p:spTgt spid="3">
                                            <p:txEl>
                                              <p:pRg st="4" end="4"/>
                                            </p:txEl>
                                          </p:spTgt>
                                        </p:tgtEl>
                                      </p:cBhvr>
                                      <p:to x="100000" y="100000"/>
                                    </p:animScale>
                                    <p:animScale>
                                      <p:cBhvr>
                                        <p:cTn id="35" dur="26">
                                          <p:stCondLst>
                                            <p:cond delay="1808"/>
                                          </p:stCondLst>
                                        </p:cTn>
                                        <p:tgtEl>
                                          <p:spTgt spid="3">
                                            <p:txEl>
                                              <p:pRg st="4" end="4"/>
                                            </p:txEl>
                                          </p:spTgt>
                                        </p:tgtEl>
                                      </p:cBhvr>
                                      <p:to x="100000" y="95000"/>
                                    </p:animScale>
                                    <p:animScale>
                                      <p:cBhvr>
                                        <p:cTn id="36" dur="166" decel="50000">
                                          <p:stCondLst>
                                            <p:cond delay="1834"/>
                                          </p:stCondLst>
                                        </p:cTn>
                                        <p:tgtEl>
                                          <p:spTgt spid="3">
                                            <p:txEl>
                                              <p:pRg st="4" end="4"/>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wipe(down)">
                                      <p:cBhvr>
                                        <p:cTn id="39" dur="580">
                                          <p:stCondLst>
                                            <p:cond delay="0"/>
                                          </p:stCondLst>
                                        </p:cTn>
                                        <p:tgtEl>
                                          <p:spTgt spid="3">
                                            <p:txEl>
                                              <p:pRg st="6" end="6"/>
                                            </p:txEl>
                                          </p:spTgt>
                                        </p:tgtEl>
                                      </p:cBhvr>
                                    </p:animEffect>
                                    <p:anim calcmode="lin" valueType="num">
                                      <p:cBhvr>
                                        <p:cTn id="40"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6" end="6"/>
                                            </p:txEl>
                                          </p:spTgt>
                                        </p:tgtEl>
                                      </p:cBhvr>
                                      <p:to x="100000" y="60000"/>
                                    </p:animScale>
                                    <p:animScale>
                                      <p:cBhvr>
                                        <p:cTn id="46" dur="166" decel="50000">
                                          <p:stCondLst>
                                            <p:cond delay="676"/>
                                          </p:stCondLst>
                                        </p:cTn>
                                        <p:tgtEl>
                                          <p:spTgt spid="3">
                                            <p:txEl>
                                              <p:pRg st="6" end="6"/>
                                            </p:txEl>
                                          </p:spTgt>
                                        </p:tgtEl>
                                      </p:cBhvr>
                                      <p:to x="100000" y="100000"/>
                                    </p:animScale>
                                    <p:animScale>
                                      <p:cBhvr>
                                        <p:cTn id="47" dur="26">
                                          <p:stCondLst>
                                            <p:cond delay="1312"/>
                                          </p:stCondLst>
                                        </p:cTn>
                                        <p:tgtEl>
                                          <p:spTgt spid="3">
                                            <p:txEl>
                                              <p:pRg st="6" end="6"/>
                                            </p:txEl>
                                          </p:spTgt>
                                        </p:tgtEl>
                                      </p:cBhvr>
                                      <p:to x="100000" y="80000"/>
                                    </p:animScale>
                                    <p:animScale>
                                      <p:cBhvr>
                                        <p:cTn id="48" dur="166" decel="50000">
                                          <p:stCondLst>
                                            <p:cond delay="1338"/>
                                          </p:stCondLst>
                                        </p:cTn>
                                        <p:tgtEl>
                                          <p:spTgt spid="3">
                                            <p:txEl>
                                              <p:pRg st="6" end="6"/>
                                            </p:txEl>
                                          </p:spTgt>
                                        </p:tgtEl>
                                      </p:cBhvr>
                                      <p:to x="100000" y="100000"/>
                                    </p:animScale>
                                    <p:animScale>
                                      <p:cBhvr>
                                        <p:cTn id="49" dur="26">
                                          <p:stCondLst>
                                            <p:cond delay="1642"/>
                                          </p:stCondLst>
                                        </p:cTn>
                                        <p:tgtEl>
                                          <p:spTgt spid="3">
                                            <p:txEl>
                                              <p:pRg st="6" end="6"/>
                                            </p:txEl>
                                          </p:spTgt>
                                        </p:tgtEl>
                                      </p:cBhvr>
                                      <p:to x="100000" y="90000"/>
                                    </p:animScale>
                                    <p:animScale>
                                      <p:cBhvr>
                                        <p:cTn id="50" dur="166" decel="50000">
                                          <p:stCondLst>
                                            <p:cond delay="1668"/>
                                          </p:stCondLst>
                                        </p:cTn>
                                        <p:tgtEl>
                                          <p:spTgt spid="3">
                                            <p:txEl>
                                              <p:pRg st="6" end="6"/>
                                            </p:txEl>
                                          </p:spTgt>
                                        </p:tgtEl>
                                      </p:cBhvr>
                                      <p:to x="100000" y="100000"/>
                                    </p:animScale>
                                    <p:animScale>
                                      <p:cBhvr>
                                        <p:cTn id="51" dur="26">
                                          <p:stCondLst>
                                            <p:cond delay="1808"/>
                                          </p:stCondLst>
                                        </p:cTn>
                                        <p:tgtEl>
                                          <p:spTgt spid="3">
                                            <p:txEl>
                                              <p:pRg st="6" end="6"/>
                                            </p:txEl>
                                          </p:spTgt>
                                        </p:tgtEl>
                                      </p:cBhvr>
                                      <p:to x="100000" y="95000"/>
                                    </p:animScale>
                                    <p:animScale>
                                      <p:cBhvr>
                                        <p:cTn id="52" dur="166" decel="50000">
                                          <p:stCondLst>
                                            <p:cond delay="1834"/>
                                          </p:stCondLst>
                                        </p:cTn>
                                        <p:tgtEl>
                                          <p:spTgt spid="3">
                                            <p:txEl>
                                              <p:pRg st="6" end="6"/>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Effect transition="in" filter="wipe(down)">
                                      <p:cBhvr>
                                        <p:cTn id="55" dur="580">
                                          <p:stCondLst>
                                            <p:cond delay="0"/>
                                          </p:stCondLst>
                                        </p:cTn>
                                        <p:tgtEl>
                                          <p:spTgt spid="3">
                                            <p:txEl>
                                              <p:pRg st="8" end="8"/>
                                            </p:txEl>
                                          </p:spTgt>
                                        </p:tgtEl>
                                      </p:cBhvr>
                                    </p:animEffect>
                                    <p:anim calcmode="lin" valueType="num">
                                      <p:cBhvr>
                                        <p:cTn id="56"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8" end="8"/>
                                            </p:txEl>
                                          </p:spTgt>
                                        </p:tgtEl>
                                      </p:cBhvr>
                                      <p:to x="100000" y="60000"/>
                                    </p:animScale>
                                    <p:animScale>
                                      <p:cBhvr>
                                        <p:cTn id="62" dur="166" decel="50000">
                                          <p:stCondLst>
                                            <p:cond delay="676"/>
                                          </p:stCondLst>
                                        </p:cTn>
                                        <p:tgtEl>
                                          <p:spTgt spid="3">
                                            <p:txEl>
                                              <p:pRg st="8" end="8"/>
                                            </p:txEl>
                                          </p:spTgt>
                                        </p:tgtEl>
                                      </p:cBhvr>
                                      <p:to x="100000" y="100000"/>
                                    </p:animScale>
                                    <p:animScale>
                                      <p:cBhvr>
                                        <p:cTn id="63" dur="26">
                                          <p:stCondLst>
                                            <p:cond delay="1312"/>
                                          </p:stCondLst>
                                        </p:cTn>
                                        <p:tgtEl>
                                          <p:spTgt spid="3">
                                            <p:txEl>
                                              <p:pRg st="8" end="8"/>
                                            </p:txEl>
                                          </p:spTgt>
                                        </p:tgtEl>
                                      </p:cBhvr>
                                      <p:to x="100000" y="80000"/>
                                    </p:animScale>
                                    <p:animScale>
                                      <p:cBhvr>
                                        <p:cTn id="64" dur="166" decel="50000">
                                          <p:stCondLst>
                                            <p:cond delay="1338"/>
                                          </p:stCondLst>
                                        </p:cTn>
                                        <p:tgtEl>
                                          <p:spTgt spid="3">
                                            <p:txEl>
                                              <p:pRg st="8" end="8"/>
                                            </p:txEl>
                                          </p:spTgt>
                                        </p:tgtEl>
                                      </p:cBhvr>
                                      <p:to x="100000" y="100000"/>
                                    </p:animScale>
                                    <p:animScale>
                                      <p:cBhvr>
                                        <p:cTn id="65" dur="26">
                                          <p:stCondLst>
                                            <p:cond delay="1642"/>
                                          </p:stCondLst>
                                        </p:cTn>
                                        <p:tgtEl>
                                          <p:spTgt spid="3">
                                            <p:txEl>
                                              <p:pRg st="8" end="8"/>
                                            </p:txEl>
                                          </p:spTgt>
                                        </p:tgtEl>
                                      </p:cBhvr>
                                      <p:to x="100000" y="90000"/>
                                    </p:animScale>
                                    <p:animScale>
                                      <p:cBhvr>
                                        <p:cTn id="66" dur="166" decel="50000">
                                          <p:stCondLst>
                                            <p:cond delay="1668"/>
                                          </p:stCondLst>
                                        </p:cTn>
                                        <p:tgtEl>
                                          <p:spTgt spid="3">
                                            <p:txEl>
                                              <p:pRg st="8" end="8"/>
                                            </p:txEl>
                                          </p:spTgt>
                                        </p:tgtEl>
                                      </p:cBhvr>
                                      <p:to x="100000" y="100000"/>
                                    </p:animScale>
                                    <p:animScale>
                                      <p:cBhvr>
                                        <p:cTn id="67" dur="26">
                                          <p:stCondLst>
                                            <p:cond delay="1808"/>
                                          </p:stCondLst>
                                        </p:cTn>
                                        <p:tgtEl>
                                          <p:spTgt spid="3">
                                            <p:txEl>
                                              <p:pRg st="8" end="8"/>
                                            </p:txEl>
                                          </p:spTgt>
                                        </p:tgtEl>
                                      </p:cBhvr>
                                      <p:to x="100000" y="95000"/>
                                    </p:animScale>
                                    <p:animScale>
                                      <p:cBhvr>
                                        <p:cTn id="68" dur="166" decel="50000">
                                          <p:stCondLst>
                                            <p:cond delay="1834"/>
                                          </p:stCondLst>
                                        </p:cTn>
                                        <p:tgtEl>
                                          <p:spTgt spid="3">
                                            <p:txEl>
                                              <p:pRg st="8" end="8"/>
                                            </p:txEl>
                                          </p:spTgt>
                                        </p:tgtEl>
                                      </p:cBhvr>
                                      <p:to x="100000" y="100000"/>
                                    </p:animScale>
                                  </p:childTnLst>
                                </p:cTn>
                              </p:par>
                              <p:par>
                                <p:cTn id="69" presetID="26" presetClass="entr" presetSubtype="0" fill="hold" nodeType="withEffect">
                                  <p:stCondLst>
                                    <p:cond delay="0"/>
                                  </p:stCondLst>
                                  <p:childTnLst>
                                    <p:set>
                                      <p:cBhvr>
                                        <p:cTn id="70" dur="1" fill="hold">
                                          <p:stCondLst>
                                            <p:cond delay="0"/>
                                          </p:stCondLst>
                                        </p:cTn>
                                        <p:tgtEl>
                                          <p:spTgt spid="3">
                                            <p:txEl>
                                              <p:pRg st="10" end="10"/>
                                            </p:txEl>
                                          </p:spTgt>
                                        </p:tgtEl>
                                        <p:attrNameLst>
                                          <p:attrName>style.visibility</p:attrName>
                                        </p:attrNameLst>
                                      </p:cBhvr>
                                      <p:to>
                                        <p:strVal val="visible"/>
                                      </p:to>
                                    </p:set>
                                    <p:animEffect transition="in" filter="wipe(down)">
                                      <p:cBhvr>
                                        <p:cTn id="71" dur="580">
                                          <p:stCondLst>
                                            <p:cond delay="0"/>
                                          </p:stCondLst>
                                        </p:cTn>
                                        <p:tgtEl>
                                          <p:spTgt spid="3">
                                            <p:txEl>
                                              <p:pRg st="10" end="10"/>
                                            </p:txEl>
                                          </p:spTgt>
                                        </p:tgtEl>
                                      </p:cBhvr>
                                    </p:animEffect>
                                    <p:anim calcmode="lin" valueType="num">
                                      <p:cBhvr>
                                        <p:cTn id="72" dur="1822" tmFilter="0,0; 0.14,0.36; 0.43,0.73; 0.71,0.91; 1.0,1.0">
                                          <p:stCondLst>
                                            <p:cond delay="0"/>
                                          </p:stCondLst>
                                        </p:cTn>
                                        <p:tgtEl>
                                          <p:spTgt spid="3">
                                            <p:txEl>
                                              <p:pRg st="10" end="10"/>
                                            </p:txEl>
                                          </p:spTgt>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3">
                                            <p:txEl>
                                              <p:pRg st="10" end="10"/>
                                            </p:txEl>
                                          </p:spTgt>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3">
                                            <p:txEl>
                                              <p:pRg st="10" end="10"/>
                                            </p:txEl>
                                          </p:spTgt>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3">
                                            <p:txEl>
                                              <p:pRg st="10" end="10"/>
                                            </p:txEl>
                                          </p:spTgt>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3">
                                            <p:txEl>
                                              <p:pRg st="10" end="10"/>
                                            </p:txEl>
                                          </p:spTgt>
                                        </p:tgtEl>
                                        <p:attrNameLst>
                                          <p:attrName>ppt_y</p:attrName>
                                        </p:attrNameLst>
                                      </p:cBhvr>
                                      <p:tavLst>
                                        <p:tav tm="0" fmla="#ppt_y-sin(pi*$)/81">
                                          <p:val>
                                            <p:fltVal val="0"/>
                                          </p:val>
                                        </p:tav>
                                        <p:tav tm="100000">
                                          <p:val>
                                            <p:fltVal val="1"/>
                                          </p:val>
                                        </p:tav>
                                      </p:tavLst>
                                    </p:anim>
                                    <p:animScale>
                                      <p:cBhvr>
                                        <p:cTn id="77" dur="26">
                                          <p:stCondLst>
                                            <p:cond delay="650"/>
                                          </p:stCondLst>
                                        </p:cTn>
                                        <p:tgtEl>
                                          <p:spTgt spid="3">
                                            <p:txEl>
                                              <p:pRg st="10" end="10"/>
                                            </p:txEl>
                                          </p:spTgt>
                                        </p:tgtEl>
                                      </p:cBhvr>
                                      <p:to x="100000" y="60000"/>
                                    </p:animScale>
                                    <p:animScale>
                                      <p:cBhvr>
                                        <p:cTn id="78" dur="166" decel="50000">
                                          <p:stCondLst>
                                            <p:cond delay="676"/>
                                          </p:stCondLst>
                                        </p:cTn>
                                        <p:tgtEl>
                                          <p:spTgt spid="3">
                                            <p:txEl>
                                              <p:pRg st="10" end="10"/>
                                            </p:txEl>
                                          </p:spTgt>
                                        </p:tgtEl>
                                      </p:cBhvr>
                                      <p:to x="100000" y="100000"/>
                                    </p:animScale>
                                    <p:animScale>
                                      <p:cBhvr>
                                        <p:cTn id="79" dur="26">
                                          <p:stCondLst>
                                            <p:cond delay="1312"/>
                                          </p:stCondLst>
                                        </p:cTn>
                                        <p:tgtEl>
                                          <p:spTgt spid="3">
                                            <p:txEl>
                                              <p:pRg st="10" end="10"/>
                                            </p:txEl>
                                          </p:spTgt>
                                        </p:tgtEl>
                                      </p:cBhvr>
                                      <p:to x="100000" y="80000"/>
                                    </p:animScale>
                                    <p:animScale>
                                      <p:cBhvr>
                                        <p:cTn id="80" dur="166" decel="50000">
                                          <p:stCondLst>
                                            <p:cond delay="1338"/>
                                          </p:stCondLst>
                                        </p:cTn>
                                        <p:tgtEl>
                                          <p:spTgt spid="3">
                                            <p:txEl>
                                              <p:pRg st="10" end="10"/>
                                            </p:txEl>
                                          </p:spTgt>
                                        </p:tgtEl>
                                      </p:cBhvr>
                                      <p:to x="100000" y="100000"/>
                                    </p:animScale>
                                    <p:animScale>
                                      <p:cBhvr>
                                        <p:cTn id="81" dur="26">
                                          <p:stCondLst>
                                            <p:cond delay="1642"/>
                                          </p:stCondLst>
                                        </p:cTn>
                                        <p:tgtEl>
                                          <p:spTgt spid="3">
                                            <p:txEl>
                                              <p:pRg st="10" end="10"/>
                                            </p:txEl>
                                          </p:spTgt>
                                        </p:tgtEl>
                                      </p:cBhvr>
                                      <p:to x="100000" y="90000"/>
                                    </p:animScale>
                                    <p:animScale>
                                      <p:cBhvr>
                                        <p:cTn id="82" dur="166" decel="50000">
                                          <p:stCondLst>
                                            <p:cond delay="1668"/>
                                          </p:stCondLst>
                                        </p:cTn>
                                        <p:tgtEl>
                                          <p:spTgt spid="3">
                                            <p:txEl>
                                              <p:pRg st="10" end="10"/>
                                            </p:txEl>
                                          </p:spTgt>
                                        </p:tgtEl>
                                      </p:cBhvr>
                                      <p:to x="100000" y="100000"/>
                                    </p:animScale>
                                    <p:animScale>
                                      <p:cBhvr>
                                        <p:cTn id="83" dur="26">
                                          <p:stCondLst>
                                            <p:cond delay="1808"/>
                                          </p:stCondLst>
                                        </p:cTn>
                                        <p:tgtEl>
                                          <p:spTgt spid="3">
                                            <p:txEl>
                                              <p:pRg st="10" end="10"/>
                                            </p:txEl>
                                          </p:spTgt>
                                        </p:tgtEl>
                                      </p:cBhvr>
                                      <p:to x="100000" y="95000"/>
                                    </p:animScale>
                                    <p:animScale>
                                      <p:cBhvr>
                                        <p:cTn id="84" dur="166" decel="50000">
                                          <p:stCondLst>
                                            <p:cond delay="1834"/>
                                          </p:stCondLst>
                                        </p:cTn>
                                        <p:tgtEl>
                                          <p:spTgt spid="3">
                                            <p:txEl>
                                              <p:pRg st="10" end="1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614</TotalTime>
  <Words>2857</Words>
  <Application>Microsoft Office PowerPoint</Application>
  <PresentationFormat>Presentación en pantalla (4:3)</PresentationFormat>
  <Paragraphs>119</Paragraphs>
  <Slides>23</Slides>
  <Notes>0</Notes>
  <HiddenSlides>0</HiddenSlides>
  <MMClips>0</MMClips>
  <ScaleCrop>false</ScaleCrop>
  <HeadingPairs>
    <vt:vector size="4" baseType="variant">
      <vt:variant>
        <vt:lpstr>Tema</vt:lpstr>
      </vt:variant>
      <vt:variant>
        <vt:i4>1</vt:i4>
      </vt:variant>
      <vt:variant>
        <vt:lpstr>Títulos de diapositiva</vt:lpstr>
      </vt:variant>
      <vt:variant>
        <vt:i4>23</vt:i4>
      </vt:variant>
    </vt:vector>
  </HeadingPairs>
  <TitlesOfParts>
    <vt:vector size="24" baseType="lpstr">
      <vt:lpstr>Tema de Office</vt:lpstr>
      <vt:lpstr>Presentación de PowerPoint</vt:lpstr>
      <vt:lpstr>Presentación de PowerPoint</vt:lpstr>
      <vt:lpstr>INTRODUCCIÓN</vt:lpstr>
      <vt:lpstr>Presentación de PowerPoint</vt:lpstr>
      <vt:lpstr>LA PRIMERA VENIDA DE CRISTO AL MUNDO</vt:lpstr>
      <vt:lpstr>Su primera venida fue humilde, vino para morir por nuestros pecados.  Lo que tu yo debiéramos padecer, lo padeció Él.</vt:lpstr>
      <vt:lpstr>Presentación de PowerPoint</vt:lpstr>
      <vt:lpstr>Presentación de PowerPoint</vt:lpstr>
      <vt:lpstr>Presentación de PowerPoint</vt:lpstr>
      <vt:lpstr>Presentación de PowerPoint</vt:lpstr>
      <vt:lpstr>¿Cuanto tiempo transcurrió desde el primer sacrificio por el pecado, y la primera venida de Cristo?  </vt:lpstr>
      <vt:lpstr>LA SEGUNDA VENIDA DE CRISTO AL MUNDO</vt:lpstr>
      <vt:lpstr>Su segunda venida no será como la de un niño indefenso, sino que será como «Señor de señores y Rey de reyes»</vt:lpstr>
      <vt:lpstr>Presentación de PowerPoint</vt:lpstr>
      <vt:lpstr>Presentación de PowerPoint</vt:lpstr>
      <vt:lpstr>Diferencia entre la primera venida y la segunda venida de Cristo</vt:lpstr>
      <vt:lpstr>Cuando Cristo venga por segunda ves la Biblia señala varios acontecimientos:</vt:lpstr>
      <vt:lpstr>La segunda venida de Cristo señala la segunda etapa del plan de salvación y a la vez el cumplimiento de los 6000 años de pecado</vt:lpstr>
      <vt:lpstr>LA TERCERA VENIDA DE CRISTO AL MUNDO</vt:lpstr>
      <vt:lpstr>La tercera venida será para culminar con el plan de redención,  restablecer la tierra a su estado original</vt:lpstr>
      <vt:lpstr>Presentación de PowerPoint</vt:lpstr>
      <vt:lpstr>        </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LAS TRES VENIDAS DE CRISTO</dc:title>
  <dc:creator>HUMBERTO</dc:creator>
  <cp:lastModifiedBy>HUMBERTO</cp:lastModifiedBy>
  <cp:revision>103</cp:revision>
  <dcterms:created xsi:type="dcterms:W3CDTF">2015-04-23T02:46:34Z</dcterms:created>
  <dcterms:modified xsi:type="dcterms:W3CDTF">2015-04-24T22:53:20Z</dcterms:modified>
</cp:coreProperties>
</file>